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4.xml" ContentType="application/vnd.openxmlformats-officedocument.presentationml.notesSlide+xml"/>
  <Override PartName="/ppt/charts/chart4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  <p:sldMasterId id="2147483695" r:id="rId4"/>
  </p:sldMasterIdLst>
  <p:notesMasterIdLst>
    <p:notesMasterId r:id="rId5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307" r:id="rId15"/>
    <p:sldId id="304" r:id="rId16"/>
    <p:sldId id="305" r:id="rId17"/>
    <p:sldId id="30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303" r:id="rId26"/>
    <p:sldId id="300" r:id="rId27"/>
    <p:sldId id="274" r:id="rId28"/>
    <p:sldId id="275" r:id="rId29"/>
    <p:sldId id="276" r:id="rId30"/>
    <p:sldId id="277" r:id="rId31"/>
    <p:sldId id="302" r:id="rId32"/>
    <p:sldId id="278" r:id="rId33"/>
    <p:sldId id="283" r:id="rId34"/>
    <p:sldId id="284" r:id="rId35"/>
    <p:sldId id="285" r:id="rId36"/>
    <p:sldId id="286" r:id="rId37"/>
    <p:sldId id="287" r:id="rId38"/>
    <p:sldId id="288" r:id="rId39"/>
    <p:sldId id="279" r:id="rId40"/>
    <p:sldId id="301" r:id="rId41"/>
    <p:sldId id="281" r:id="rId42"/>
    <p:sldId id="280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</p:sldIdLst>
  <p:sldSz cx="9144000" cy="5143500" type="screen16x9"/>
  <p:notesSz cx="6858000" cy="9144000"/>
  <p:embeddedFontLst>
    <p:embeddedFont>
      <p:font typeface="Raleway" panose="020B0604020202020204" charset="0"/>
      <p:regular r:id="rId56"/>
      <p:bold r:id="rId57"/>
      <p:italic r:id="rId58"/>
      <p:boldItalic r:id="rId59"/>
    </p:embeddedFont>
    <p:embeddedFont>
      <p:font typeface="Cambria Math" panose="02040503050406030204" pitchFamily="18" charset="0"/>
      <p:regular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Lato" panose="020B060402020202020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A74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D721B1-A4A3-47D6-A4E4-2BF0F6F7A682}">
  <a:tblStyle styleId="{7FD721B1-A4A3-47D6-A4E4-2BF0F6F7A6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A773076-D05C-4753-B495-F8DF30FC5E3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6C7F991-84FE-456A-BF9C-3A054ABFDDB9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92" autoAdjust="0"/>
    <p:restoredTop sz="87477" autoAdjust="0"/>
  </p:normalViewPr>
  <p:slideViewPr>
    <p:cSldViewPr snapToGrid="0">
      <p:cViewPr varScale="1">
        <p:scale>
          <a:sx n="84" d="100"/>
          <a:sy n="84" d="100"/>
        </p:scale>
        <p:origin x="192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7.fntdata"/><Relationship Id="rId7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743878146853472E-2"/>
          <c:y val="5.939651340213617E-2"/>
          <c:w val="0.91316766560414586"/>
          <c:h val="0.796507995626734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Manual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Positive</c:v>
                </c:pt>
                <c:pt idx="1">
                  <c:v>Negative</c:v>
                </c:pt>
                <c:pt idx="2">
                  <c:v>Neutral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231</c:v>
                </c:pt>
                <c:pt idx="1">
                  <c:v>271</c:v>
                </c:pt>
                <c:pt idx="2">
                  <c:v>263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57-4139-8C76-ED1AF2F9E5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Custom Analyzer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Positive</c:v>
                </c:pt>
                <c:pt idx="1">
                  <c:v>Negative</c:v>
                </c:pt>
                <c:pt idx="2">
                  <c:v>Neutral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274</c:v>
                </c:pt>
                <c:pt idx="1">
                  <c:v>160</c:v>
                </c:pt>
                <c:pt idx="2">
                  <c:v>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57-4139-8C76-ED1AF2F9E5A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TextBlob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Positive</c:v>
                </c:pt>
                <c:pt idx="1">
                  <c:v>Negative</c:v>
                </c:pt>
                <c:pt idx="2">
                  <c:v>Neutral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347</c:v>
                </c:pt>
                <c:pt idx="1">
                  <c:v>152</c:v>
                </c:pt>
                <c:pt idx="2">
                  <c:v>266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57-4139-8C76-ED1AF2F9E5A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97490056"/>
        <c:axId val="297492800"/>
      </c:barChart>
      <c:catAx>
        <c:axId val="2974900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rgbClr val="00206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7492800"/>
        <c:crosses val="autoZero"/>
        <c:auto val="1"/>
        <c:lblAlgn val="ctr"/>
        <c:lblOffset val="100"/>
        <c:noMultiLvlLbl val="0"/>
      </c:catAx>
      <c:valAx>
        <c:axId val="297492800"/>
        <c:scaling>
          <c:orientation val="minMax"/>
          <c:max val="35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7490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407602279492825"/>
          <c:y val="0.92295673991485738"/>
          <c:w val="0.58093626750729255"/>
          <c:h val="7.70432600851425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743878146853472E-2"/>
          <c:y val="5.939651340213617E-2"/>
          <c:w val="0.91316766560414586"/>
          <c:h val="0.796507995626734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Manual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Positive</c:v>
                </c:pt>
                <c:pt idx="1">
                  <c:v>Negative</c:v>
                </c:pt>
                <c:pt idx="2">
                  <c:v>Neutral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231</c:v>
                </c:pt>
                <c:pt idx="1">
                  <c:v>271</c:v>
                </c:pt>
                <c:pt idx="2">
                  <c:v>263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BE-4BE7-A0EC-269CD7DFD3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Custom Analyzer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Positive</c:v>
                </c:pt>
                <c:pt idx="1">
                  <c:v>Negative</c:v>
                </c:pt>
                <c:pt idx="2">
                  <c:v>Neutral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370</c:v>
                </c:pt>
                <c:pt idx="1">
                  <c:v>268</c:v>
                </c:pt>
                <c:pt idx="2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BE-4BE7-A0EC-269CD7DFD3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TextBlob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Positive</c:v>
                </c:pt>
                <c:pt idx="1">
                  <c:v>Negative</c:v>
                </c:pt>
                <c:pt idx="2">
                  <c:v>Neutral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347</c:v>
                </c:pt>
                <c:pt idx="1">
                  <c:v>152</c:v>
                </c:pt>
                <c:pt idx="2">
                  <c:v>266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5BE-4BE7-A0EC-269CD7DFD3D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97491232"/>
        <c:axId val="297491624"/>
      </c:barChart>
      <c:catAx>
        <c:axId val="2974912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rgbClr val="00206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7491624"/>
        <c:crosses val="autoZero"/>
        <c:auto val="1"/>
        <c:lblAlgn val="ctr"/>
        <c:lblOffset val="100"/>
        <c:noMultiLvlLbl val="0"/>
      </c:catAx>
      <c:valAx>
        <c:axId val="297491624"/>
        <c:scaling>
          <c:orientation val="minMax"/>
          <c:max val="35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7491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407602279492825"/>
          <c:y val="0.92295673991485738"/>
          <c:w val="0.58093626750729255"/>
          <c:h val="7.70432600851425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743878146853472E-2"/>
          <c:y val="5.939651340213617E-2"/>
          <c:w val="0.91316766560414586"/>
          <c:h val="0.796507995626734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Manual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Positive</c:v>
                </c:pt>
                <c:pt idx="1">
                  <c:v>Negative</c:v>
                </c:pt>
                <c:pt idx="2">
                  <c:v>Neutral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231</c:v>
                </c:pt>
                <c:pt idx="1">
                  <c:v>271</c:v>
                </c:pt>
                <c:pt idx="2">
                  <c:v>263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BE-4BE7-A0EC-269CD7DFD3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Phase I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Positive</c:v>
                </c:pt>
                <c:pt idx="1">
                  <c:v>Negative</c:v>
                </c:pt>
                <c:pt idx="2">
                  <c:v>Neutral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274</c:v>
                </c:pt>
                <c:pt idx="1">
                  <c:v>160</c:v>
                </c:pt>
                <c:pt idx="2">
                  <c:v>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BE-4BE7-A0EC-269CD7DFD3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Phase II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Positive</c:v>
                </c:pt>
                <c:pt idx="1">
                  <c:v>Negative</c:v>
                </c:pt>
                <c:pt idx="2">
                  <c:v>Neutral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370</c:v>
                </c:pt>
                <c:pt idx="1">
                  <c:v>268</c:v>
                </c:pt>
                <c:pt idx="2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C5-4678-BC0A-75D0B75BD34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97492016"/>
        <c:axId val="295482744"/>
      </c:barChart>
      <c:catAx>
        <c:axId val="2974920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rgbClr val="00206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5482744"/>
        <c:crosses val="autoZero"/>
        <c:auto val="1"/>
        <c:lblAlgn val="ctr"/>
        <c:lblOffset val="100"/>
        <c:noMultiLvlLbl val="0"/>
      </c:catAx>
      <c:valAx>
        <c:axId val="295482744"/>
        <c:scaling>
          <c:orientation val="minMax"/>
          <c:max val="35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7492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2043153411974273"/>
          <c:y val="0.91024143068254182"/>
          <c:w val="0.35881297912030036"/>
          <c:h val="6.11491235447478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3FA-4371-A9C7-8A2BB3D168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338-4F59-BAFF-956C0E647B07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0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F6B5DCA-ECB5-4C24-8B5B-6CC3F057DD31}" type="PERCENTAGE">
                      <a:rPr lang="en-US" sz="3600"/>
                      <a:pPr>
                        <a:defRPr sz="2000" b="1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3FA-4371-A9C7-8A2BB3D1685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PASS</c:v>
                </c:pt>
                <c:pt idx="1">
                  <c:v>FALL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53</c:v>
                </c:pt>
                <c:pt idx="1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FA-4371-A9C7-8A2BB3D168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bg2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tweets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D9D-4583-9914-97B31846F43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2F4-433E-BD05-96AB5A31EB5F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2F4-433E-BD05-96AB5A31EB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2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Feb</c:v>
                </c:pt>
                <c:pt idx="1">
                  <c:v>Jan</c:v>
                </c:pt>
                <c:pt idx="2">
                  <c:v>Dec</c:v>
                </c:pt>
                <c:pt idx="3">
                  <c:v>Nov</c:v>
                </c:pt>
                <c:pt idx="4">
                  <c:v>Oct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22098</c:v>
                </c:pt>
                <c:pt idx="1">
                  <c:v>108630</c:v>
                </c:pt>
                <c:pt idx="2">
                  <c:v>144611</c:v>
                </c:pt>
                <c:pt idx="3">
                  <c:v>112511</c:v>
                </c:pt>
                <c:pt idx="4">
                  <c:v>6019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F4-433E-BD05-96AB5A31EB5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295478824"/>
        <c:axId val="295479216"/>
      </c:barChart>
      <c:catAx>
        <c:axId val="2954788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sz="1862" b="1" i="0" u="none" strike="noStrike" kern="1200" spc="0" baseline="0">
                    <a:solidFill>
                      <a:schemeClr val="bg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 sz="1862" b="1" i="0" u="none" strike="noStrike" kern="1200" spc="0" baseline="0" dirty="0">
                    <a:solidFill>
                      <a:schemeClr val="bg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Months </a:t>
                </a:r>
              </a:p>
            </c:rich>
          </c:tx>
          <c:layout>
            <c:manualLayout>
              <c:xMode val="edge"/>
              <c:yMode val="edge"/>
              <c:x val="0"/>
              <c:y val="0.346505108474886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US" sz="1862" b="1" i="0" u="none" strike="noStrike" kern="1200" spc="0" baseline="0">
                  <a:solidFill>
                    <a:schemeClr val="bg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95479216"/>
        <c:crosses val="autoZero"/>
        <c:auto val="1"/>
        <c:lblAlgn val="ctr"/>
        <c:lblOffset val="100"/>
        <c:noMultiLvlLbl val="0"/>
      </c:catAx>
      <c:valAx>
        <c:axId val="295479216"/>
        <c:scaling>
          <c:orientation val="minMax"/>
          <c:max val="15000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600" b="1" i="0" u="none" strike="noStrike" kern="1200" spc="0" baseline="0" dirty="0" smtClean="0">
                    <a:solidFill>
                      <a:schemeClr val="bg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 sz="1600" b="1" i="0" u="none" strike="noStrike" kern="1200" spc="0" baseline="0" dirty="0">
                    <a:solidFill>
                      <a:schemeClr val="bg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Number of tweets</a:t>
                </a:r>
              </a:p>
            </c:rich>
          </c:tx>
          <c:layout>
            <c:manualLayout>
              <c:xMode val="edge"/>
              <c:yMode val="edge"/>
              <c:x val="0.3824043885750068"/>
              <c:y val="0.902837179328049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600" b="1" i="0" u="none" strike="noStrike" kern="1200" spc="0" baseline="0" dirty="0" smtClean="0">
                  <a:solidFill>
                    <a:schemeClr val="bg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95478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mmm\-yy</c:formatCode>
                <c:ptCount val="5"/>
                <c:pt idx="0">
                  <c:v>43009</c:v>
                </c:pt>
                <c:pt idx="1">
                  <c:v>43040</c:v>
                </c:pt>
                <c:pt idx="2">
                  <c:v>43070</c:v>
                </c:pt>
                <c:pt idx="3">
                  <c:v>43101</c:v>
                </c:pt>
                <c:pt idx="4">
                  <c:v>43132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739</c:v>
                </c:pt>
                <c:pt idx="1">
                  <c:v>18810</c:v>
                </c:pt>
                <c:pt idx="2">
                  <c:v>21154</c:v>
                </c:pt>
                <c:pt idx="3">
                  <c:v>22143</c:v>
                </c:pt>
                <c:pt idx="4">
                  <c:v>3623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12-4BFB-A854-0E7A242A500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mmm\-yy</c:formatCode>
                <c:ptCount val="5"/>
                <c:pt idx="0">
                  <c:v>43009</c:v>
                </c:pt>
                <c:pt idx="1">
                  <c:v>43040</c:v>
                </c:pt>
                <c:pt idx="2">
                  <c:v>43070</c:v>
                </c:pt>
                <c:pt idx="3">
                  <c:v>43101</c:v>
                </c:pt>
                <c:pt idx="4">
                  <c:v>43132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1661</c:v>
                </c:pt>
                <c:pt idx="1">
                  <c:v>35942</c:v>
                </c:pt>
                <c:pt idx="2">
                  <c:v>46332</c:v>
                </c:pt>
                <c:pt idx="3">
                  <c:v>34127</c:v>
                </c:pt>
                <c:pt idx="4">
                  <c:v>5958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12-4BFB-A854-0E7A242A500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mmm\-yy</c:formatCode>
                <c:ptCount val="5"/>
                <c:pt idx="0">
                  <c:v>43009</c:v>
                </c:pt>
                <c:pt idx="1">
                  <c:v>43040</c:v>
                </c:pt>
                <c:pt idx="2">
                  <c:v>43070</c:v>
                </c:pt>
                <c:pt idx="3">
                  <c:v>43101</c:v>
                </c:pt>
                <c:pt idx="4">
                  <c:v>43132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3619</c:v>
                </c:pt>
                <c:pt idx="1">
                  <c:v>57759</c:v>
                </c:pt>
                <c:pt idx="2">
                  <c:v>77125</c:v>
                </c:pt>
                <c:pt idx="3">
                  <c:v>52360</c:v>
                </c:pt>
                <c:pt idx="4">
                  <c:v>12517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12-4BFB-A854-0E7A242A500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95635304"/>
        <c:axId val="295637656"/>
      </c:barChart>
      <c:dateAx>
        <c:axId val="29563530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95637656"/>
        <c:crosses val="autoZero"/>
        <c:auto val="1"/>
        <c:lblOffset val="100"/>
        <c:baseTimeUnit val="months"/>
      </c:dateAx>
      <c:valAx>
        <c:axId val="295637656"/>
        <c:scaling>
          <c:orientation val="minMax"/>
          <c:max val="80000"/>
        </c:scaling>
        <c:delete val="0"/>
        <c:axPos val="l"/>
        <c:majorGridlines>
          <c:spPr>
            <a:ln w="9525" cap="flat" cmpd="sng" algn="ctr">
              <a:solidFill>
                <a:schemeClr val="tx2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>
                    <a:solidFill>
                      <a:schemeClr val="bg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r>
                  <a:rPr lang="en-US" b="1" baseline="0" dirty="0">
                    <a:solidFill>
                      <a:schemeClr val="bg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of tweets</a:t>
                </a:r>
                <a:endParaRPr lang="en-US" b="1" dirty="0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c:rich>
          </c:tx>
          <c:layout>
            <c:manualLayout>
              <c:xMode val="edge"/>
              <c:yMode val="edge"/>
              <c:x val="0"/>
              <c:y val="0.3137933613136794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95635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bg2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1128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095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4712a67cb1_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4712a67cb1_7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101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46e9849971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46e9849971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8792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4712a67cb1_3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4712a67cb1_3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88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46e9849971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46e9849971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8222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6e9849971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46e9849971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9313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470334c3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470334c3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318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4712a67cb1_3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4712a67cb1_3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977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4712a67cb1_3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4712a67cb1_3_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dataset validation?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9787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15950" lvl="1" indent="0">
              <a:lnSpc>
                <a:spcPct val="100000"/>
              </a:lnSpc>
              <a:buNone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Raleway"/>
              </a:rPr>
              <a:t>Adding words to dictionary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Raleway"/>
              </a:rPr>
              <a:t>Validation of benchmark dataset with </a:t>
            </a:r>
            <a:r>
              <a:rPr lang="en-US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Raleway"/>
              </a:rPr>
              <a:t>TextBlob</a:t>
            </a: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Raleway"/>
              </a:rPr>
              <a:t> and Custom Analyzer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Raleway"/>
              </a:rPr>
              <a:t>Calculating the accuracy of custom analyzer</a:t>
            </a:r>
          </a:p>
          <a:p>
            <a:pPr lvl="1"/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Raleway"/>
              </a:rPr>
              <a:t>Adding more words to the dictionary</a:t>
            </a:r>
          </a:p>
          <a:p>
            <a:pPr lvl="1"/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Raleway"/>
              </a:rPr>
              <a:t>Validation of benchmark dataset with </a:t>
            </a:r>
            <a:r>
              <a:rPr lang="en-US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Raleway"/>
              </a:rPr>
              <a:t>TextBlob</a:t>
            </a: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Raleway"/>
              </a:rPr>
              <a:t> and Custom Analyzer</a:t>
            </a:r>
          </a:p>
          <a:p>
            <a:pPr lvl="1"/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Raleway"/>
              </a:rPr>
              <a:t>Improving accuracy of the custom analyzer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448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4712a67cb1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4712a67cb1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Need to put percentage, value for the numbers on the graphs.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Need to animation - bar wise display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0901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57c88a44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57c88a44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825681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46e9849971_6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Pass is a case where the manual result matches with custom analyzer and </a:t>
            </a:r>
            <a:r>
              <a:rPr lang="en-US" dirty="0" err="1"/>
              <a:t>TextBlob</a:t>
            </a:r>
            <a:r>
              <a:rPr lang="en" dirty="0"/>
              <a:t>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Fail is a case when the manual result doesnt match with custom analyzer and </a:t>
            </a:r>
            <a:r>
              <a:rPr lang="en-US" dirty="0" err="1"/>
              <a:t>TextBlob</a:t>
            </a:r>
            <a:r>
              <a:rPr lang="en" dirty="0"/>
              <a:t>.</a:t>
            </a:r>
            <a:endParaRPr dirty="0"/>
          </a:p>
        </p:txBody>
      </p:sp>
      <p:sp>
        <p:nvSpPr>
          <p:cNvPr id="547" name="Google Shape;547;g46e9849971_6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9289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46fecb1f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46fecb1f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http://ptrckprry.com/course/ssd/data/positive-words.txt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http://ptrckprry.com/course/ssd/data/negative-words.txt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761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4712a67cb1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4712a67cb1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make new grpah with increased dictionary count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put percentage, value for the numbers on the graphs.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animation - bar wise display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927573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4712a67cb1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4712a67cb1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Need to make new grpah with increased dictionary count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Need to put percentage, value for the numbers on the graphs.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Need to animation - bar wise display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68947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712a67cb1_1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Pass is a case where the manual result matches with custom analyzer and </a:t>
            </a:r>
            <a:r>
              <a:rPr lang="en-US" dirty="0" err="1"/>
              <a:t>TextBlob</a:t>
            </a:r>
            <a:r>
              <a:rPr lang="en" dirty="0"/>
              <a:t>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Fail is a case when the manual result doesnt match with custom analyzer and </a:t>
            </a:r>
            <a:r>
              <a:rPr lang="en-US" dirty="0" err="1"/>
              <a:t>TextBlob</a:t>
            </a:r>
            <a:r>
              <a:rPr lang="en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53%ACCURACY CHART</a:t>
            </a:r>
            <a:endParaRPr dirty="0"/>
          </a:p>
        </p:txBody>
      </p:sp>
      <p:sp>
        <p:nvSpPr>
          <p:cNvPr id="571" name="Google Shape;571;g4712a67cb1_1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5346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4712a67cb1_1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4712a67cb1_1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4758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712a67cb1_1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712a67cb1_1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0265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4712a67cb1_1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4712a67cb1_1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966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45b3fdfc84_0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8" name="Google Shape;628;g45b3fdfc84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8290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45b3fdfc84_0_1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g45b3fdfc84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5961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712a67cb1_3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712a67cb1_3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9533426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45b3fdfc84_0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5" name="Google Shape;645;g45b3fdfc8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4220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4712a67cb1_1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4712a67cb1_1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3786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4712a67cb1_1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4712a67cb1_1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35137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4712a67cb1_1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4712a67cb1_1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89561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45ca6e391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45ca6e391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172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46e9849971_6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g46e9849971_6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04088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4712a67cb1_1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4712a67cb1_1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279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4712a67cb1_1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4712a67cb1_1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2274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4712a67cb1_1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4712a67cb1_1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156317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4712a67cb1_1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4712a67cb1_1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131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712a67cb1_3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4712a67cb1_3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total data size or number of cases for this project? </a:t>
            </a:r>
            <a:endParaRPr/>
          </a:p>
          <a:p>
            <a:pPr marL="1587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 In this project, the data size or number of cases may depend on the data retrieved for a particular hashtag. On an average, we may have a data size of about 500-1000 records for every hashtag.</a:t>
            </a:r>
            <a:endParaRPr/>
          </a:p>
          <a:p>
            <a:pPr marL="1587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Define or briefly explain what is 'Machine learning algorithms.’</a:t>
            </a:r>
            <a:endParaRPr/>
          </a:p>
          <a:p>
            <a:pPr marL="1587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 Machine learning algorithms help in analyzing data by making significant decisions where the data is trained and tested to make best possible accurate future decisions.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35160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4712a67cb1_1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4712a67cb1_1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8915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4712a67cb1_1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4712a67cb1_1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8397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4712a67cb1_1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4712a67cb1_1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7713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4712a67cb1_1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4712a67cb1_1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696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4712a67cb1_1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4712a67cb1_1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306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712a67cb1_3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4712a67cb1_3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194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712a67cb1_3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4712a67cb1_3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2594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712a67cb1_3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4712a67cb1_3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Are they all tools that our project (already) used?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UcPeriod"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Yes, we are using these tools in the project.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Angular: To developed a front end and user interface to help user enter a hashtag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Nodejs:  Manipulates the business logic in the backend(server-side), used for data exchange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MongoDB: To store the retrieved data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Python: To develop scripts for data retrieval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8512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4712a67cb1_3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g4712a67cb1_3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527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5a84a5c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45a84a5c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020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" name="Google Shape;101;p16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102" name="Google Shape;102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p1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" name="Google Shape;109;p17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110" name="Google Shape;110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8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118" name="Google Shape;11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19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125" name="Google Shape;125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20"/>
          <p:cNvGrpSpPr/>
          <p:nvPr/>
        </p:nvGrpSpPr>
        <p:grpSpPr>
          <a:xfrm>
            <a:off x="830394" y="4169150"/>
            <a:ext cx="745764" cy="45826"/>
            <a:chOff x="4580561" y="2589004"/>
            <a:chExt cx="1064464" cy="25200"/>
          </a:xfrm>
        </p:grpSpPr>
        <p:sp>
          <p:nvSpPr>
            <p:cNvPr id="132" name="Google Shape;132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" name="Google Shape;138;p21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139" name="Google Shape;139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23"/>
          <p:cNvGrpSpPr/>
          <p:nvPr/>
        </p:nvGrpSpPr>
        <p:grpSpPr>
          <a:xfrm>
            <a:off x="830394" y="4169150"/>
            <a:ext cx="745764" cy="45826"/>
            <a:chOff x="4580561" y="2589004"/>
            <a:chExt cx="1064464" cy="25200"/>
          </a:xfrm>
        </p:grpSpPr>
        <p:sp>
          <p:nvSpPr>
            <p:cNvPr id="150" name="Google Shape;150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" name="Google Shape;152;p23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23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" name="Google Shape;161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2" name="Google Shape;162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25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9" name="Google Shape;169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2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76" name="Google Shape;176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4" name="Google Shape;184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2" name="Google Shape;192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3" name="Google Shape;193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" name="Google Shape;199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0" name="Google Shape;200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3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07" name="Google Shape;207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p3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14" name="Google Shape;214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222" name="Google Shape;222;p3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3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25" name="Google Shape;225;p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3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8" name="Google Shape;228;p3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5" name="Google Shape;235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6" name="Google Shape;236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4" name="Google Shape;244;p38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245" name="Google Shape;245;p3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7" name="Google Shape;247;p3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8" name="Google Shape;248;p38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9" name="Google Shape;249;p3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2" name="Google Shape;252;p39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253" name="Google Shape;253;p3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p3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6" name="Google Shape;256;p3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7" name="Google Shape;257;p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0" name="Google Shape;260;p40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261" name="Google Shape;261;p4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" name="Google Shape;263;p4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4" name="Google Shape;264;p4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42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269" name="Google Shape;269;p4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Google Shape;271;p42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2" name="Google Shape;272;p4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5" name="Google Shape;275;p43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276" name="Google Shape;276;p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4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9" name="Google Shape;279;p43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80" name="Google Shape;280;p43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81" name="Google Shape;281;p4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44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285" name="Google Shape;285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4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88" name="Google Shape;288;p44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89" name="Google Shape;289;p4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45"/>
          <p:cNvGrpSpPr/>
          <p:nvPr/>
        </p:nvGrpSpPr>
        <p:grpSpPr>
          <a:xfrm>
            <a:off x="830394" y="4169150"/>
            <a:ext cx="745764" cy="45826"/>
            <a:chOff x="4580561" y="2589004"/>
            <a:chExt cx="1064464" cy="25200"/>
          </a:xfrm>
        </p:grpSpPr>
        <p:sp>
          <p:nvSpPr>
            <p:cNvPr id="292" name="Google Shape;292;p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p45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95" name="Google Shape;295;p4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8" name="Google Shape;298;p46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299" name="Google Shape;299;p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1" name="Google Shape;301;p4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2" name="Google Shape;302;p4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3" name="Google Shape;303;p46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4" name="Google Shape;304;p4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endParaRPr/>
          </a:p>
        </p:txBody>
      </p:sp>
      <p:sp>
        <p:nvSpPr>
          <p:cNvPr id="307" name="Google Shape;307;p4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48"/>
          <p:cNvGrpSpPr/>
          <p:nvPr/>
        </p:nvGrpSpPr>
        <p:grpSpPr>
          <a:xfrm>
            <a:off x="830394" y="4169150"/>
            <a:ext cx="745764" cy="45826"/>
            <a:chOff x="4580561" y="2589004"/>
            <a:chExt cx="1064464" cy="25200"/>
          </a:xfrm>
        </p:grpSpPr>
        <p:sp>
          <p:nvSpPr>
            <p:cNvPr id="310" name="Google Shape;310;p4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48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48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4" name="Google Shape;314;p4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0" name="Google Shape;240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1" name="Google Shape;241;p3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/crowdflower/weather-sentimen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ptrckprry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ctrTitle"/>
          </p:nvPr>
        </p:nvSpPr>
        <p:spPr>
          <a:xfrm>
            <a:off x="939372" y="1351417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      SOCIO ANALYZER</a:t>
            </a:r>
            <a:endParaRPr sz="4800" dirty="0"/>
          </a:p>
        </p:txBody>
      </p:sp>
      <p:sp>
        <p:nvSpPr>
          <p:cNvPr id="320" name="Google Shape;320;p49"/>
          <p:cNvSpPr txBox="1">
            <a:spLocks noGrp="1"/>
          </p:cNvSpPr>
          <p:nvPr>
            <p:ph type="subTitle" idx="1"/>
          </p:nvPr>
        </p:nvSpPr>
        <p:spPr>
          <a:xfrm>
            <a:off x="394990" y="2337771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0000"/>
                </a:solidFill>
              </a:rPr>
              <a:t>TEAM MI 7</a:t>
            </a:r>
            <a:endParaRPr sz="2000" b="1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D36DCE-0FB0-4E93-BAB5-503070FE4AE1}"/>
              </a:ext>
            </a:extLst>
          </p:cNvPr>
          <p:cNvSpPr txBox="1"/>
          <p:nvPr/>
        </p:nvSpPr>
        <p:spPr>
          <a:xfrm>
            <a:off x="824949" y="2878971"/>
            <a:ext cx="682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Abhijeet Agarwal</a:t>
            </a:r>
          </a:p>
          <a:p>
            <a:pPr algn="ctr"/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Durga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Charan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Potukuru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Krishna Veni Karri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Praneetha Jaladanki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Srinivas Pakala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Vipul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Chandoor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9F748B-07BF-4D8B-B2EA-F9BC65BE37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937" y="1151325"/>
            <a:ext cx="6521436" cy="37377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98;p56">
            <a:extLst>
              <a:ext uri="{FF2B5EF4-FFF2-40B4-BE49-F238E27FC236}">
                <a16:creationId xmlns:a16="http://schemas.microsoft.com/office/drawing/2014/main" id="{6C8E201C-4301-4B25-9DCD-6E98BAEA82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161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Methodology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contd.</a:t>
            </a:r>
            <a:endParaRPr sz="26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8F745-EA50-453A-AB17-CCFC6C729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274DEF-CF8A-483D-B9BE-B55C70C7225E}"/>
              </a:ext>
            </a:extLst>
          </p:cNvPr>
          <p:cNvSpPr txBox="1"/>
          <p:nvPr/>
        </p:nvSpPr>
        <p:spPr>
          <a:xfrm>
            <a:off x="58998" y="4765948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Krishnaveni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Karri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50" y="589987"/>
            <a:ext cx="7688700" cy="535200"/>
          </a:xfrm>
        </p:spPr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4" y="1553777"/>
            <a:ext cx="8937511" cy="30360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F2CEF-A84C-497B-B264-4C9BC4DC5B53}"/>
              </a:ext>
            </a:extLst>
          </p:cNvPr>
          <p:cNvSpPr txBox="1"/>
          <p:nvPr/>
        </p:nvSpPr>
        <p:spPr>
          <a:xfrm>
            <a:off x="58998" y="4765948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Krishnaveni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Karri</a:t>
            </a:r>
          </a:p>
        </p:txBody>
      </p:sp>
    </p:spTree>
    <p:extLst>
      <p:ext uri="{BB962C8B-B14F-4D97-AF65-F5344CB8AC3E}">
        <p14:creationId xmlns:p14="http://schemas.microsoft.com/office/powerpoint/2010/main" val="1933163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049" y="1228045"/>
            <a:ext cx="3787641" cy="3587436"/>
          </a:xfrm>
          <a:prstGeom prst="rect">
            <a:avLst/>
          </a:prstGeom>
        </p:spPr>
      </p:pic>
      <p:sp>
        <p:nvSpPr>
          <p:cNvPr id="8" name="Google Shape;419;p59"/>
          <p:cNvSpPr txBox="1">
            <a:spLocks noGrp="1"/>
          </p:cNvSpPr>
          <p:nvPr>
            <p:ph type="title"/>
          </p:nvPr>
        </p:nvSpPr>
        <p:spPr>
          <a:xfrm>
            <a:off x="598475" y="5328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Workflow cont..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858F44-38B9-4069-BA06-A1C1AEFF49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3F2CEF-A84C-497B-B264-4C9BC4DC5B53}"/>
              </a:ext>
            </a:extLst>
          </p:cNvPr>
          <p:cNvSpPr txBox="1"/>
          <p:nvPr/>
        </p:nvSpPr>
        <p:spPr>
          <a:xfrm>
            <a:off x="58998" y="4765948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Krishnaveni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Karri</a:t>
            </a:r>
          </a:p>
        </p:txBody>
      </p:sp>
    </p:spTree>
    <p:extLst>
      <p:ext uri="{BB962C8B-B14F-4D97-AF65-F5344CB8AC3E}">
        <p14:creationId xmlns:p14="http://schemas.microsoft.com/office/powerpoint/2010/main" val="3428679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278" y="1295660"/>
            <a:ext cx="4329404" cy="3574142"/>
          </a:xfrm>
          <a:prstGeom prst="rect">
            <a:avLst/>
          </a:prstGeom>
        </p:spPr>
      </p:pic>
      <p:sp>
        <p:nvSpPr>
          <p:cNvPr id="8" name="Google Shape;419;p59"/>
          <p:cNvSpPr txBox="1">
            <a:spLocks noGrp="1"/>
          </p:cNvSpPr>
          <p:nvPr>
            <p:ph type="title"/>
          </p:nvPr>
        </p:nvSpPr>
        <p:spPr>
          <a:xfrm>
            <a:off x="598475" y="5328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Workflow cont..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BD1F43-9A5D-44F5-AAB7-903D6429D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8BAB7C-4B57-49CF-8D59-9B99D61F6A19}"/>
              </a:ext>
            </a:extLst>
          </p:cNvPr>
          <p:cNvSpPr txBox="1"/>
          <p:nvPr/>
        </p:nvSpPr>
        <p:spPr>
          <a:xfrm>
            <a:off x="58998" y="4777378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Krishnaveni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Karri</a:t>
            </a:r>
          </a:p>
        </p:txBody>
      </p:sp>
    </p:spTree>
    <p:extLst>
      <p:ext uri="{BB962C8B-B14F-4D97-AF65-F5344CB8AC3E}">
        <p14:creationId xmlns:p14="http://schemas.microsoft.com/office/powerpoint/2010/main" val="309687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952" y="1203923"/>
            <a:ext cx="3946465" cy="3716420"/>
          </a:xfrm>
          <a:prstGeom prst="rect">
            <a:avLst/>
          </a:prstGeom>
        </p:spPr>
      </p:pic>
      <p:sp>
        <p:nvSpPr>
          <p:cNvPr id="4" name="Google Shape;419;p59"/>
          <p:cNvSpPr txBox="1">
            <a:spLocks noGrp="1"/>
          </p:cNvSpPr>
          <p:nvPr>
            <p:ph type="title"/>
          </p:nvPr>
        </p:nvSpPr>
        <p:spPr>
          <a:xfrm>
            <a:off x="598475" y="5328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Workflow cont..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612BD2-6FE4-403C-B372-2E67C502B7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B18FD2-4281-4F41-82F1-7CC63B132D4F}"/>
              </a:ext>
            </a:extLst>
          </p:cNvPr>
          <p:cNvSpPr txBox="1"/>
          <p:nvPr/>
        </p:nvSpPr>
        <p:spPr>
          <a:xfrm>
            <a:off x="58998" y="4765948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Krishnaveni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Karri</a:t>
            </a:r>
          </a:p>
        </p:txBody>
      </p:sp>
    </p:spTree>
    <p:extLst>
      <p:ext uri="{BB962C8B-B14F-4D97-AF65-F5344CB8AC3E}">
        <p14:creationId xmlns:p14="http://schemas.microsoft.com/office/powerpoint/2010/main" val="4284298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0"/>
          <p:cNvSpPr txBox="1">
            <a:spLocks noGrp="1"/>
          </p:cNvSpPr>
          <p:nvPr>
            <p:ph type="title"/>
          </p:nvPr>
        </p:nvSpPr>
        <p:spPr>
          <a:xfrm>
            <a:off x="727800" y="535925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Sentiment analysis </a:t>
            </a:r>
            <a:endParaRPr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426" name="Google Shape;426;p60"/>
          <p:cNvSpPr txBox="1">
            <a:spLocks noGrp="1"/>
          </p:cNvSpPr>
          <p:nvPr>
            <p:ph type="body" idx="1"/>
          </p:nvPr>
        </p:nvSpPr>
        <p:spPr>
          <a:xfrm>
            <a:off x="727800" y="1671375"/>
            <a:ext cx="3994500" cy="28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8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Third-party library</a:t>
            </a:r>
            <a:endParaRPr sz="28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en-US" sz="28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TextBlob</a:t>
            </a:r>
            <a:endParaRPr sz="28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8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Custom Analyzer</a:t>
            </a:r>
            <a:endParaRPr sz="28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endParaRPr sz="14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6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15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8" name="Google Shape;428;p60" descr="Image result for positive negative and neutral emoti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9164" y="1671370"/>
            <a:ext cx="3994486" cy="174431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39D70C-7CB5-4396-91E4-63E7E407504A}"/>
              </a:ext>
            </a:extLst>
          </p:cNvPr>
          <p:cNvSpPr txBox="1"/>
          <p:nvPr/>
        </p:nvSpPr>
        <p:spPr>
          <a:xfrm>
            <a:off x="58998" y="4765948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Abhijeet Agarwal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1"/>
          <p:cNvSpPr txBox="1">
            <a:spLocks noGrp="1"/>
          </p:cNvSpPr>
          <p:nvPr>
            <p:ph type="title"/>
          </p:nvPr>
        </p:nvSpPr>
        <p:spPr>
          <a:xfrm>
            <a:off x="727800" y="535925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" sz="26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Sentiment analysis - </a:t>
            </a:r>
            <a:r>
              <a:rPr lang="en-US" sz="2600" b="1" i="0" u="none" strike="noStrike" cap="none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TextBlob</a:t>
            </a:r>
            <a:endParaRPr sz="26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5" name="Google Shape;435;p6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36" name="Google Shape;436;p61"/>
          <p:cNvSpPr txBox="1"/>
          <p:nvPr/>
        </p:nvSpPr>
        <p:spPr>
          <a:xfrm>
            <a:off x="727800" y="1263129"/>
            <a:ext cx="7612200" cy="3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Python’s third-party library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Classify text into positive, negative and neutral.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Gives output with 2 values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Polarity – Emotion for the text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</a:pPr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Score is a float within the range [-1.0, 1.0]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 Subjectivity – Opinion respective of the topic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</a:pPr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Float within the range [0.0, 1.0]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8800" lvl="3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-1 – Negative, 0 – Neutral, 1 - Positive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37" name="Google Shape;437;p61"/>
          <p:cNvPicPr preferRelativeResize="0"/>
          <p:nvPr/>
        </p:nvPicPr>
        <p:blipFill rotWithShape="1">
          <a:blip r:embed="rId3">
            <a:alphaModFix/>
          </a:blip>
          <a:srcRect l="10854" t="4936" b="6776"/>
          <a:stretch/>
        </p:blipFill>
        <p:spPr>
          <a:xfrm>
            <a:off x="6683830" y="1375925"/>
            <a:ext cx="2205230" cy="17265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AD6B2A-2083-4296-949E-DF0094E1BB3D}"/>
              </a:ext>
            </a:extLst>
          </p:cNvPr>
          <p:cNvSpPr txBox="1"/>
          <p:nvPr/>
        </p:nvSpPr>
        <p:spPr>
          <a:xfrm>
            <a:off x="58998" y="4765948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Abhijeet Agarwal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2"/>
          <p:cNvSpPr txBox="1">
            <a:spLocks noGrp="1"/>
          </p:cNvSpPr>
          <p:nvPr>
            <p:ph type="title"/>
          </p:nvPr>
        </p:nvSpPr>
        <p:spPr>
          <a:xfrm>
            <a:off x="685803" y="618579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" sz="240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Sentiment </a:t>
            </a:r>
            <a:r>
              <a:rPr lang="en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analysis</a:t>
            </a:r>
            <a:r>
              <a:rPr lang="en" sz="240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– Custom Analyzer</a:t>
            </a:r>
            <a:endParaRPr sz="240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444" name="Google Shape;444;p6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17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p62"/>
          <p:cNvSpPr txBox="1"/>
          <p:nvPr/>
        </p:nvSpPr>
        <p:spPr>
          <a:xfrm>
            <a:off x="361149" y="4205625"/>
            <a:ext cx="300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cs typeface="Calibri" panose="020F0502020204030204" pitchFamily="34" charset="0"/>
              </a:rPr>
              <a:t>Step 1: Building a Dictionary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6" name="Google Shape;446;p62"/>
          <p:cNvSpPr/>
          <p:nvPr/>
        </p:nvSpPr>
        <p:spPr>
          <a:xfrm>
            <a:off x="4515525" y="2546825"/>
            <a:ext cx="815100" cy="44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62"/>
          <p:cNvSpPr txBox="1"/>
          <p:nvPr/>
        </p:nvSpPr>
        <p:spPr>
          <a:xfrm>
            <a:off x="5951403" y="4205625"/>
            <a:ext cx="242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cs typeface="Calibri" panose="020F0502020204030204" pitchFamily="34" charset="0"/>
              </a:rPr>
              <a:t>Step 2: Text Classification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49" name="Google Shape;449;p62"/>
          <p:cNvGrpSpPr/>
          <p:nvPr/>
        </p:nvGrpSpPr>
        <p:grpSpPr>
          <a:xfrm>
            <a:off x="625950" y="1520599"/>
            <a:ext cx="3594977" cy="2559502"/>
            <a:chOff x="625950" y="1520599"/>
            <a:chExt cx="3594977" cy="2559502"/>
          </a:xfrm>
        </p:grpSpPr>
        <p:pic>
          <p:nvPicPr>
            <p:cNvPr id="450" name="Google Shape;450;p62" descr="Related image"/>
            <p:cNvPicPr preferRelativeResize="0"/>
            <p:nvPr/>
          </p:nvPicPr>
          <p:blipFill rotWithShape="1">
            <a:blip r:embed="rId3">
              <a:alphaModFix/>
            </a:blip>
            <a:srcRect l="38910" t="5733" r="39897" b="3258"/>
            <a:stretch/>
          </p:blipFill>
          <p:spPr>
            <a:xfrm>
              <a:off x="1921267" y="1681864"/>
              <a:ext cx="945420" cy="22799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" name="Google Shape;451;p62"/>
            <p:cNvSpPr txBox="1"/>
            <p:nvPr/>
          </p:nvSpPr>
          <p:spPr>
            <a:xfrm>
              <a:off x="3421546" y="1741511"/>
              <a:ext cx="766500" cy="3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i="0" u="none" strike="noStrike" cap="none">
                  <a:solidFill>
                    <a:srgbClr val="000000"/>
                  </a:solidFill>
                </a:rPr>
                <a:t>Positive</a:t>
              </a:r>
              <a:endParaRPr sz="1100" b="1"/>
            </a:p>
          </p:txBody>
        </p:sp>
        <p:sp>
          <p:nvSpPr>
            <p:cNvPr id="452" name="Google Shape;452;p62"/>
            <p:cNvSpPr txBox="1"/>
            <p:nvPr/>
          </p:nvSpPr>
          <p:spPr>
            <a:xfrm>
              <a:off x="3411227" y="2693164"/>
              <a:ext cx="809700" cy="3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i="0" u="none" strike="noStrike" cap="none">
                  <a:solidFill>
                    <a:srgbClr val="000000"/>
                  </a:solidFill>
                </a:rPr>
                <a:t>Negative</a:t>
              </a:r>
              <a:endParaRPr sz="1100" b="1"/>
            </a:p>
          </p:txBody>
        </p:sp>
        <p:sp>
          <p:nvSpPr>
            <p:cNvPr id="453" name="Google Shape;453;p62"/>
            <p:cNvSpPr txBox="1"/>
            <p:nvPr/>
          </p:nvSpPr>
          <p:spPr>
            <a:xfrm>
              <a:off x="3419074" y="3532795"/>
              <a:ext cx="699600" cy="3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i="0" u="none" strike="noStrike" cap="none">
                  <a:solidFill>
                    <a:srgbClr val="000000"/>
                  </a:solidFill>
                </a:rPr>
                <a:t>Neutral</a:t>
              </a:r>
              <a:endParaRPr sz="1100" b="1"/>
            </a:p>
          </p:txBody>
        </p:sp>
        <p:grpSp>
          <p:nvGrpSpPr>
            <p:cNvPr id="454" name="Google Shape;454;p62"/>
            <p:cNvGrpSpPr/>
            <p:nvPr/>
          </p:nvGrpSpPr>
          <p:grpSpPr>
            <a:xfrm>
              <a:off x="625950" y="2066802"/>
              <a:ext cx="1295330" cy="1684066"/>
              <a:chOff x="-665901" y="2166761"/>
              <a:chExt cx="1295330" cy="1684066"/>
            </a:xfrm>
          </p:grpSpPr>
          <p:sp>
            <p:nvSpPr>
              <p:cNvPr id="455" name="Google Shape;455;p62"/>
              <p:cNvSpPr/>
              <p:nvPr/>
            </p:nvSpPr>
            <p:spPr>
              <a:xfrm>
                <a:off x="-665901" y="2166761"/>
                <a:ext cx="1063500" cy="1451100"/>
              </a:xfrm>
              <a:prstGeom prst="rect">
                <a:avLst/>
              </a:prstGeom>
              <a:solidFill>
                <a:srgbClr val="FF0000"/>
              </a:solidFill>
              <a:ln w="12700" cap="flat" cmpd="sng">
                <a:solidFill>
                  <a:srgbClr val="4040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62"/>
              <p:cNvSpPr/>
              <p:nvPr/>
            </p:nvSpPr>
            <p:spPr>
              <a:xfrm>
                <a:off x="-586471" y="2247327"/>
                <a:ext cx="1063500" cy="1451100"/>
              </a:xfrm>
              <a:prstGeom prst="rect">
                <a:avLst/>
              </a:prstGeom>
              <a:solidFill>
                <a:srgbClr val="28A745"/>
              </a:solidFill>
              <a:ln w="12700" cap="flat" cmpd="sng">
                <a:solidFill>
                  <a:srgbClr val="4040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62"/>
              <p:cNvSpPr/>
              <p:nvPr/>
            </p:nvSpPr>
            <p:spPr>
              <a:xfrm>
                <a:off x="-519601" y="2323000"/>
                <a:ext cx="1063500" cy="1451100"/>
              </a:xfrm>
              <a:prstGeom prst="rect">
                <a:avLst/>
              </a:prstGeom>
              <a:solidFill>
                <a:srgbClr val="FFC107"/>
              </a:solidFill>
              <a:ln w="12700" cap="flat" cmpd="sng">
                <a:solidFill>
                  <a:srgbClr val="4040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62"/>
              <p:cNvSpPr/>
              <p:nvPr/>
            </p:nvSpPr>
            <p:spPr>
              <a:xfrm>
                <a:off x="-434071" y="2399727"/>
                <a:ext cx="1063500" cy="1451100"/>
              </a:xfrm>
              <a:prstGeom prst="rect">
                <a:avLst/>
              </a:prstGeom>
              <a:solidFill>
                <a:srgbClr val="28A745"/>
              </a:solidFill>
              <a:ln w="12700" cap="flat" cmpd="sng">
                <a:solidFill>
                  <a:srgbClr val="4040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59" name="Google Shape;459;p62" descr="Related image"/>
              <p:cNvPicPr preferRelativeResize="0"/>
              <p:nvPr/>
            </p:nvPicPr>
            <p:blipFill rotWithShape="1">
              <a:blip r:embed="rId3">
                <a:alphaModFix/>
              </a:blip>
              <a:srcRect l="14034" t="37727" r="63074" b="15078"/>
              <a:stretch/>
            </p:blipFill>
            <p:spPr>
              <a:xfrm>
                <a:off x="-412944" y="2606308"/>
                <a:ext cx="1021232" cy="118236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0" name="Google Shape;460;p62"/>
            <p:cNvGrpSpPr/>
            <p:nvPr/>
          </p:nvGrpSpPr>
          <p:grpSpPr>
            <a:xfrm flipH="1">
              <a:off x="2887837" y="1520599"/>
              <a:ext cx="533676" cy="702592"/>
              <a:chOff x="-665901" y="2166761"/>
              <a:chExt cx="1295330" cy="1684066"/>
            </a:xfrm>
          </p:grpSpPr>
          <p:sp>
            <p:nvSpPr>
              <p:cNvPr id="461" name="Google Shape;461;p62"/>
              <p:cNvSpPr/>
              <p:nvPr/>
            </p:nvSpPr>
            <p:spPr>
              <a:xfrm>
                <a:off x="-665901" y="2166761"/>
                <a:ext cx="1063500" cy="1451100"/>
              </a:xfrm>
              <a:prstGeom prst="rect">
                <a:avLst/>
              </a:prstGeom>
              <a:solidFill>
                <a:srgbClr val="28A745"/>
              </a:solidFill>
              <a:ln w="12700" cap="flat" cmpd="sng">
                <a:solidFill>
                  <a:srgbClr val="4040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62"/>
              <p:cNvSpPr/>
              <p:nvPr/>
            </p:nvSpPr>
            <p:spPr>
              <a:xfrm>
                <a:off x="-586471" y="2247327"/>
                <a:ext cx="1063500" cy="1451100"/>
              </a:xfrm>
              <a:prstGeom prst="rect">
                <a:avLst/>
              </a:prstGeom>
              <a:solidFill>
                <a:srgbClr val="28A745"/>
              </a:solidFill>
              <a:ln w="12700" cap="flat" cmpd="sng">
                <a:solidFill>
                  <a:srgbClr val="4040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62"/>
              <p:cNvSpPr/>
              <p:nvPr/>
            </p:nvSpPr>
            <p:spPr>
              <a:xfrm>
                <a:off x="-519601" y="2323000"/>
                <a:ext cx="1063500" cy="1451100"/>
              </a:xfrm>
              <a:prstGeom prst="rect">
                <a:avLst/>
              </a:prstGeom>
              <a:solidFill>
                <a:srgbClr val="28A745"/>
              </a:solidFill>
              <a:ln w="12700" cap="flat" cmpd="sng">
                <a:solidFill>
                  <a:srgbClr val="4040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62"/>
              <p:cNvSpPr/>
              <p:nvPr/>
            </p:nvSpPr>
            <p:spPr>
              <a:xfrm>
                <a:off x="-434071" y="2399727"/>
                <a:ext cx="1063500" cy="1451100"/>
              </a:xfrm>
              <a:prstGeom prst="rect">
                <a:avLst/>
              </a:prstGeom>
              <a:solidFill>
                <a:srgbClr val="28A745"/>
              </a:solidFill>
              <a:ln w="12700" cap="flat" cmpd="sng">
                <a:solidFill>
                  <a:srgbClr val="4040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5" name="Google Shape;465;p62"/>
            <p:cNvGrpSpPr/>
            <p:nvPr/>
          </p:nvGrpSpPr>
          <p:grpSpPr>
            <a:xfrm flipH="1">
              <a:off x="2877434" y="2481642"/>
              <a:ext cx="533676" cy="702592"/>
              <a:chOff x="-665901" y="2166761"/>
              <a:chExt cx="1295330" cy="1684066"/>
            </a:xfrm>
          </p:grpSpPr>
          <p:sp>
            <p:nvSpPr>
              <p:cNvPr id="466" name="Google Shape;466;p62"/>
              <p:cNvSpPr/>
              <p:nvPr/>
            </p:nvSpPr>
            <p:spPr>
              <a:xfrm>
                <a:off x="-665901" y="2166761"/>
                <a:ext cx="1063500" cy="1451100"/>
              </a:xfrm>
              <a:prstGeom prst="rect">
                <a:avLst/>
              </a:prstGeom>
              <a:solidFill>
                <a:srgbClr val="FF0000"/>
              </a:solidFill>
              <a:ln w="12700" cap="flat" cmpd="sng">
                <a:solidFill>
                  <a:srgbClr val="4040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62"/>
              <p:cNvSpPr/>
              <p:nvPr/>
            </p:nvSpPr>
            <p:spPr>
              <a:xfrm>
                <a:off x="-586471" y="2247327"/>
                <a:ext cx="1063500" cy="1451100"/>
              </a:xfrm>
              <a:prstGeom prst="rect">
                <a:avLst/>
              </a:prstGeom>
              <a:solidFill>
                <a:srgbClr val="FF0000"/>
              </a:solidFill>
              <a:ln w="12700" cap="flat" cmpd="sng">
                <a:solidFill>
                  <a:srgbClr val="4040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62"/>
              <p:cNvSpPr/>
              <p:nvPr/>
            </p:nvSpPr>
            <p:spPr>
              <a:xfrm>
                <a:off x="-519601" y="2323000"/>
                <a:ext cx="1063500" cy="1451100"/>
              </a:xfrm>
              <a:prstGeom prst="rect">
                <a:avLst/>
              </a:prstGeom>
              <a:solidFill>
                <a:srgbClr val="FF0000"/>
              </a:solidFill>
              <a:ln w="12700" cap="flat" cmpd="sng">
                <a:solidFill>
                  <a:srgbClr val="4040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62"/>
              <p:cNvSpPr/>
              <p:nvPr/>
            </p:nvSpPr>
            <p:spPr>
              <a:xfrm>
                <a:off x="-434071" y="2399727"/>
                <a:ext cx="1063500" cy="1451100"/>
              </a:xfrm>
              <a:prstGeom prst="rect">
                <a:avLst/>
              </a:prstGeom>
              <a:solidFill>
                <a:srgbClr val="FF0000"/>
              </a:solidFill>
              <a:ln w="12700" cap="flat" cmpd="sng">
                <a:solidFill>
                  <a:srgbClr val="4040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70" name="Google Shape;470;p62" descr="Related image"/>
              <p:cNvPicPr preferRelativeResize="0"/>
              <p:nvPr/>
            </p:nvPicPr>
            <p:blipFill rotWithShape="1">
              <a:blip r:embed="rId3">
                <a:alphaModFix/>
              </a:blip>
              <a:srcRect l="14034" t="37727" r="63074" b="15078"/>
              <a:stretch/>
            </p:blipFill>
            <p:spPr>
              <a:xfrm flipH="1">
                <a:off x="-412944" y="2606308"/>
                <a:ext cx="1021232" cy="11823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1" name="Google Shape;471;p62"/>
            <p:cNvGrpSpPr/>
            <p:nvPr/>
          </p:nvGrpSpPr>
          <p:grpSpPr>
            <a:xfrm flipH="1">
              <a:off x="2887114" y="3377509"/>
              <a:ext cx="533676" cy="702592"/>
              <a:chOff x="-665901" y="2166761"/>
              <a:chExt cx="1295330" cy="1684066"/>
            </a:xfrm>
          </p:grpSpPr>
          <p:sp>
            <p:nvSpPr>
              <p:cNvPr id="472" name="Google Shape;472;p62"/>
              <p:cNvSpPr/>
              <p:nvPr/>
            </p:nvSpPr>
            <p:spPr>
              <a:xfrm>
                <a:off x="-665901" y="2166761"/>
                <a:ext cx="1063500" cy="1451100"/>
              </a:xfrm>
              <a:prstGeom prst="rect">
                <a:avLst/>
              </a:prstGeom>
              <a:solidFill>
                <a:srgbClr val="FFC107"/>
              </a:solidFill>
              <a:ln w="12700" cap="flat" cmpd="sng">
                <a:solidFill>
                  <a:srgbClr val="4040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62"/>
              <p:cNvSpPr/>
              <p:nvPr/>
            </p:nvSpPr>
            <p:spPr>
              <a:xfrm>
                <a:off x="-586471" y="2247327"/>
                <a:ext cx="1063500" cy="1451100"/>
              </a:xfrm>
              <a:prstGeom prst="rect">
                <a:avLst/>
              </a:prstGeom>
              <a:solidFill>
                <a:srgbClr val="FFC107"/>
              </a:solidFill>
              <a:ln w="12700" cap="flat" cmpd="sng">
                <a:solidFill>
                  <a:srgbClr val="4040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62"/>
              <p:cNvSpPr/>
              <p:nvPr/>
            </p:nvSpPr>
            <p:spPr>
              <a:xfrm>
                <a:off x="-519601" y="2323000"/>
                <a:ext cx="1063500" cy="1451100"/>
              </a:xfrm>
              <a:prstGeom prst="rect">
                <a:avLst/>
              </a:prstGeom>
              <a:solidFill>
                <a:srgbClr val="FFC107"/>
              </a:solidFill>
              <a:ln w="12700" cap="flat" cmpd="sng">
                <a:solidFill>
                  <a:srgbClr val="4040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62"/>
              <p:cNvSpPr/>
              <p:nvPr/>
            </p:nvSpPr>
            <p:spPr>
              <a:xfrm>
                <a:off x="-434071" y="2399727"/>
                <a:ext cx="1063500" cy="1451100"/>
              </a:xfrm>
              <a:prstGeom prst="rect">
                <a:avLst/>
              </a:prstGeom>
              <a:solidFill>
                <a:srgbClr val="FFC107"/>
              </a:solidFill>
              <a:ln w="12700" cap="flat" cmpd="sng">
                <a:solidFill>
                  <a:srgbClr val="4040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76" name="Google Shape;476;p62" descr="Related image"/>
            <p:cNvPicPr preferRelativeResize="0"/>
            <p:nvPr/>
          </p:nvPicPr>
          <p:blipFill rotWithShape="1">
            <a:blip r:embed="rId3">
              <a:alphaModFix/>
            </a:blip>
            <a:srcRect l="14034" t="37727" r="63074" b="15078"/>
            <a:stretch/>
          </p:blipFill>
          <p:spPr>
            <a:xfrm>
              <a:off x="2896519" y="1703872"/>
              <a:ext cx="420794" cy="493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62" descr="Related image"/>
            <p:cNvPicPr preferRelativeResize="0"/>
            <p:nvPr/>
          </p:nvPicPr>
          <p:blipFill rotWithShape="1">
            <a:blip r:embed="rId3">
              <a:alphaModFix/>
            </a:blip>
            <a:srcRect l="14034" t="37727" r="63074" b="15078"/>
            <a:stretch/>
          </p:blipFill>
          <p:spPr>
            <a:xfrm>
              <a:off x="2898118" y="3563066"/>
              <a:ext cx="395722" cy="4581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8" name="Google Shape;47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7375" y="1454550"/>
            <a:ext cx="3290795" cy="25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49F02A2-66AF-43B8-B968-8F1475F01201}"/>
              </a:ext>
            </a:extLst>
          </p:cNvPr>
          <p:cNvSpPr txBox="1"/>
          <p:nvPr/>
        </p:nvSpPr>
        <p:spPr>
          <a:xfrm>
            <a:off x="58998" y="4777378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Abhijeet Agarwal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" grpId="0"/>
      <p:bldP spid="446" grpId="0" animBg="1"/>
      <p:bldP spid="4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3"/>
          <p:cNvSpPr txBox="1">
            <a:spLocks noGrp="1"/>
          </p:cNvSpPr>
          <p:nvPr>
            <p:ph type="title"/>
          </p:nvPr>
        </p:nvSpPr>
        <p:spPr>
          <a:xfrm>
            <a:off x="685803" y="618579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Step 1</a:t>
            </a:r>
            <a:r>
              <a:rPr lang="en" i="0" u="none" strike="noStrike" cap="none" dirty="0">
                <a:solidFill>
                  <a:schemeClr val="dk2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: </a:t>
            </a:r>
            <a:r>
              <a:rPr lang="en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Building a dictionary</a:t>
            </a:r>
            <a:endParaRPr i="0" u="none" strike="noStrike" cap="none" dirty="0">
              <a:solidFill>
                <a:schemeClr val="dk2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484" name="Google Shape;484;p6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18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63"/>
          <p:cNvSpPr txBox="1">
            <a:spLocks noGrp="1"/>
          </p:cNvSpPr>
          <p:nvPr>
            <p:ph type="body" idx="1"/>
          </p:nvPr>
        </p:nvSpPr>
        <p:spPr>
          <a:xfrm>
            <a:off x="685800" y="1441200"/>
            <a:ext cx="6679200" cy="22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Establish a dictionary</a:t>
            </a:r>
            <a:endParaRPr sz="20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lang="en" sz="200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Manual</a:t>
            </a:r>
            <a:endParaRPr sz="20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lang="en" sz="200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Third-party libraries</a:t>
            </a:r>
            <a:endParaRPr sz="20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1371600" marR="0" lvl="2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</a:pPr>
            <a:r>
              <a:rPr lang="en" sz="200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Python package : Natural Language Toolkit</a:t>
            </a:r>
            <a:endParaRPr sz="20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endParaRPr sz="200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7" name="Google Shape;487;p63" descr="NLT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6217" y="3778181"/>
            <a:ext cx="3548719" cy="115162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B6E533-D1AF-48F1-9F1E-02C5F65EFFF3}"/>
              </a:ext>
            </a:extLst>
          </p:cNvPr>
          <p:cNvSpPr txBox="1"/>
          <p:nvPr/>
        </p:nvSpPr>
        <p:spPr>
          <a:xfrm>
            <a:off x="58998" y="4777378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Abhijeet Agarwal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4"/>
          <p:cNvSpPr/>
          <p:nvPr/>
        </p:nvSpPr>
        <p:spPr>
          <a:xfrm>
            <a:off x="2774825" y="76275"/>
            <a:ext cx="2626800" cy="493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3" name="Google Shape;493;p64"/>
          <p:cNvSpPr/>
          <p:nvPr/>
        </p:nvSpPr>
        <p:spPr>
          <a:xfrm>
            <a:off x="3246175" y="4031673"/>
            <a:ext cx="1740600" cy="649800"/>
          </a:xfrm>
          <a:prstGeom prst="rect">
            <a:avLst/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64"/>
          <p:cNvSpPr/>
          <p:nvPr/>
        </p:nvSpPr>
        <p:spPr>
          <a:xfrm>
            <a:off x="3276825" y="2268205"/>
            <a:ext cx="1740600" cy="804000"/>
          </a:xfrm>
          <a:prstGeom prst="rect">
            <a:avLst/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64"/>
          <p:cNvSpPr/>
          <p:nvPr/>
        </p:nvSpPr>
        <p:spPr>
          <a:xfrm>
            <a:off x="3221025" y="694050"/>
            <a:ext cx="1718100" cy="609900"/>
          </a:xfrm>
          <a:prstGeom prst="rect">
            <a:avLst/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64"/>
          <p:cNvSpPr txBox="1"/>
          <p:nvPr/>
        </p:nvSpPr>
        <p:spPr>
          <a:xfrm>
            <a:off x="3400531" y="779888"/>
            <a:ext cx="14319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2. Tokenize</a:t>
            </a:r>
            <a:endParaRPr sz="2000" dirty="0"/>
          </a:p>
        </p:txBody>
      </p:sp>
      <p:sp>
        <p:nvSpPr>
          <p:cNvPr id="497" name="Google Shape;497;p64"/>
          <p:cNvSpPr txBox="1"/>
          <p:nvPr/>
        </p:nvSpPr>
        <p:spPr>
          <a:xfrm>
            <a:off x="3196442" y="4120554"/>
            <a:ext cx="17406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4. Stemming</a:t>
            </a:r>
            <a:endParaRPr sz="2000" dirty="0"/>
          </a:p>
        </p:txBody>
      </p:sp>
      <p:sp>
        <p:nvSpPr>
          <p:cNvPr id="498" name="Google Shape;498;p64"/>
          <p:cNvSpPr txBox="1"/>
          <p:nvPr/>
        </p:nvSpPr>
        <p:spPr>
          <a:xfrm>
            <a:off x="3469453" y="2303305"/>
            <a:ext cx="15612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3. Remove Stop Words</a:t>
            </a:r>
            <a:endParaRPr sz="2000" dirty="0"/>
          </a:p>
        </p:txBody>
      </p:sp>
      <p:sp>
        <p:nvSpPr>
          <p:cNvPr id="500" name="Google Shape;500;p64"/>
          <p:cNvSpPr/>
          <p:nvPr/>
        </p:nvSpPr>
        <p:spPr>
          <a:xfrm>
            <a:off x="1708788" y="739425"/>
            <a:ext cx="952200" cy="35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64"/>
          <p:cNvSpPr/>
          <p:nvPr/>
        </p:nvSpPr>
        <p:spPr>
          <a:xfrm>
            <a:off x="5723823" y="4224700"/>
            <a:ext cx="1029000" cy="37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64"/>
          <p:cNvSpPr/>
          <p:nvPr/>
        </p:nvSpPr>
        <p:spPr>
          <a:xfrm rot="5400000">
            <a:off x="3744212" y="1655650"/>
            <a:ext cx="649800" cy="36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3" name="Google Shape;503;p64"/>
          <p:cNvPicPr preferRelativeResize="0"/>
          <p:nvPr/>
        </p:nvPicPr>
        <p:blipFill rotWithShape="1">
          <a:blip r:embed="rId3">
            <a:alphaModFix/>
          </a:blip>
          <a:srcRect l="65821" r="2209" b="62318"/>
          <a:stretch/>
        </p:blipFill>
        <p:spPr>
          <a:xfrm>
            <a:off x="6892487" y="3772742"/>
            <a:ext cx="1020615" cy="851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C377F6D-9A87-4A90-A199-B21E1F4F9D31}"/>
              </a:ext>
            </a:extLst>
          </p:cNvPr>
          <p:cNvGrpSpPr/>
          <p:nvPr/>
        </p:nvGrpSpPr>
        <p:grpSpPr>
          <a:xfrm>
            <a:off x="0" y="76263"/>
            <a:ext cx="3091200" cy="2397463"/>
            <a:chOff x="0" y="76263"/>
            <a:chExt cx="3091200" cy="2397463"/>
          </a:xfrm>
        </p:grpSpPr>
        <p:pic>
          <p:nvPicPr>
            <p:cNvPr id="499" name="Google Shape;499;p64"/>
            <p:cNvPicPr preferRelativeResize="0"/>
            <p:nvPr/>
          </p:nvPicPr>
          <p:blipFill rotWithShape="1">
            <a:blip r:embed="rId3">
              <a:alphaModFix/>
            </a:blip>
            <a:srcRect l="7945" t="24339" r="57160" b="12144"/>
            <a:stretch/>
          </p:blipFill>
          <p:spPr>
            <a:xfrm>
              <a:off x="316195" y="76263"/>
              <a:ext cx="1187721" cy="15293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4" name="Google Shape;504;p64"/>
            <p:cNvSpPr txBox="1"/>
            <p:nvPr/>
          </p:nvSpPr>
          <p:spPr>
            <a:xfrm>
              <a:off x="224886" y="1626310"/>
              <a:ext cx="1718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 Input Dataset</a:t>
              </a:r>
              <a:endParaRPr sz="1800"/>
            </a:p>
          </p:txBody>
        </p:sp>
        <p:sp>
          <p:nvSpPr>
            <p:cNvPr id="505" name="Google Shape;505;p64"/>
            <p:cNvSpPr txBox="1"/>
            <p:nvPr/>
          </p:nvSpPr>
          <p:spPr>
            <a:xfrm>
              <a:off x="0" y="1989526"/>
              <a:ext cx="3091200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“It is beautiful day to</a:t>
              </a:r>
              <a:r>
                <a:rPr lang="en" b="1"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4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go for fishing”</a:t>
              </a:r>
              <a:endParaRPr sz="1100"/>
            </a:p>
          </p:txBody>
        </p:sp>
      </p:grpSp>
      <p:pic>
        <p:nvPicPr>
          <p:cNvPr id="506" name="Google Shape;506;p64"/>
          <p:cNvPicPr preferRelativeResize="0"/>
          <p:nvPr/>
        </p:nvPicPr>
        <p:blipFill rotWithShape="1">
          <a:blip r:embed="rId3">
            <a:alphaModFix/>
          </a:blip>
          <a:srcRect l="65822" t="70796"/>
          <a:stretch/>
        </p:blipFill>
        <p:spPr>
          <a:xfrm>
            <a:off x="7408858" y="4391971"/>
            <a:ext cx="1130265" cy="68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4"/>
          <p:cNvPicPr preferRelativeResize="0"/>
          <p:nvPr/>
        </p:nvPicPr>
        <p:blipFill rotWithShape="1">
          <a:blip r:embed="rId3">
            <a:alphaModFix/>
          </a:blip>
          <a:srcRect l="65822" t="38406" b="32957"/>
          <a:stretch/>
        </p:blipFill>
        <p:spPr>
          <a:xfrm>
            <a:off x="8024625" y="3836182"/>
            <a:ext cx="1028996" cy="6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4"/>
          <p:cNvSpPr txBox="1"/>
          <p:nvPr/>
        </p:nvSpPr>
        <p:spPr>
          <a:xfrm>
            <a:off x="6489725" y="3355601"/>
            <a:ext cx="2240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5. Polarized Output</a:t>
            </a:r>
            <a:r>
              <a:rPr lang="en" sz="1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 dirty="0"/>
          </a:p>
        </p:txBody>
      </p:sp>
      <p:sp>
        <p:nvSpPr>
          <p:cNvPr id="509" name="Google Shape;509;p64"/>
          <p:cNvSpPr txBox="1"/>
          <p:nvPr/>
        </p:nvSpPr>
        <p:spPr>
          <a:xfrm>
            <a:off x="5629300" y="357225"/>
            <a:ext cx="32754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 u="sng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['it', 'is', 'beautiful', 'day', 'to', 'go', 'for', 'fishing']</a:t>
            </a:r>
            <a:endParaRPr sz="1100" dirty="0"/>
          </a:p>
        </p:txBody>
      </p:sp>
      <p:sp>
        <p:nvSpPr>
          <p:cNvPr id="510" name="Google Shape;510;p64"/>
          <p:cNvSpPr txBox="1"/>
          <p:nvPr/>
        </p:nvSpPr>
        <p:spPr>
          <a:xfrm>
            <a:off x="5629300" y="2176425"/>
            <a:ext cx="34242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" sz="1500" b="1" strike="sngStrik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'it'</a:t>
            </a:r>
            <a:r>
              <a:rPr lang="en" sz="15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500" b="1" strike="sngStrik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'is'</a:t>
            </a:r>
            <a:r>
              <a:rPr lang="en" sz="15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'beautiful', 'day', </a:t>
            </a:r>
            <a:r>
              <a:rPr lang="en" sz="1500" b="1" strike="sngStrik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'to'</a:t>
            </a:r>
            <a:r>
              <a:rPr lang="en" sz="15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'go', </a:t>
            </a:r>
            <a:r>
              <a:rPr lang="en" sz="1500" b="1" strike="sngStrik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'for'</a:t>
            </a:r>
            <a:r>
              <a:rPr lang="en" sz="15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 </a:t>
            </a:r>
            <a:endParaRPr sz="15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latin typeface="Calibri"/>
                <a:ea typeface="Calibri"/>
                <a:cs typeface="Calibri"/>
                <a:sym typeface="Calibri"/>
              </a:rPr>
              <a:t>                                                       </a:t>
            </a:r>
            <a:r>
              <a:rPr lang="en" sz="15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'fishing’]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['beautiful', 'day', 'go', 'fishing'] 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64"/>
          <p:cNvSpPr txBox="1"/>
          <p:nvPr/>
        </p:nvSpPr>
        <p:spPr>
          <a:xfrm>
            <a:off x="-591331" y="4097990"/>
            <a:ext cx="39261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" sz="1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'beautiful</a:t>
            </a:r>
            <a:r>
              <a:rPr lang="en" sz="1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', 'day', 'go', </a:t>
            </a:r>
            <a:r>
              <a:rPr lang="en" sz="1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'fishing’</a:t>
            </a:r>
            <a:r>
              <a:rPr lang="en" sz="1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['beauti', 'day', 'go', 'fish']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64"/>
          <p:cNvSpPr/>
          <p:nvPr/>
        </p:nvSpPr>
        <p:spPr>
          <a:xfrm rot="5400000">
            <a:off x="3741853" y="3384018"/>
            <a:ext cx="649800" cy="36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64"/>
          <p:cNvSpPr txBox="1"/>
          <p:nvPr/>
        </p:nvSpPr>
        <p:spPr>
          <a:xfrm>
            <a:off x="3276825" y="186450"/>
            <a:ext cx="1629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Calibri"/>
                <a:ea typeface="Calibri"/>
                <a:cs typeface="Calibri"/>
                <a:sym typeface="Calibri"/>
              </a:rPr>
              <a:t>Using NLTK</a:t>
            </a:r>
            <a:endParaRPr sz="2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60A5A0-BCEF-4AB8-B197-B77DDB7A7B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4F85FD-4460-4604-A83D-665E82DC41EF}"/>
              </a:ext>
            </a:extLst>
          </p:cNvPr>
          <p:cNvSpPr txBox="1"/>
          <p:nvPr/>
        </p:nvSpPr>
        <p:spPr>
          <a:xfrm>
            <a:off x="58998" y="4777378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Abhijeet Agarwal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" grpId="0" animBg="1"/>
      <p:bldP spid="493" grpId="0" animBg="1"/>
      <p:bldP spid="494" grpId="0" animBg="1"/>
      <p:bldP spid="495" grpId="0" animBg="1"/>
      <p:bldP spid="496" grpId="0"/>
      <p:bldP spid="497" grpId="0"/>
      <p:bldP spid="498" grpId="0"/>
      <p:bldP spid="500" grpId="0" animBg="1"/>
      <p:bldP spid="501" grpId="0" animBg="1"/>
      <p:bldP spid="502" grpId="0" animBg="1"/>
      <p:bldP spid="508" grpId="0"/>
      <p:bldP spid="509" grpId="0"/>
      <p:bldP spid="510" grpId="0"/>
      <p:bldP spid="511" grpId="0"/>
      <p:bldP spid="512" grpId="0" animBg="1"/>
      <p:bldP spid="5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>
            <a:spLocks noGrp="1"/>
          </p:cNvSpPr>
          <p:nvPr>
            <p:ph type="title"/>
          </p:nvPr>
        </p:nvSpPr>
        <p:spPr>
          <a:xfrm>
            <a:off x="727650" y="60971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Outline</a:t>
            </a:r>
            <a:endParaRPr sz="24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326" name="Google Shape;326;p50"/>
          <p:cNvSpPr txBox="1">
            <a:spLocks noGrp="1"/>
          </p:cNvSpPr>
          <p:nvPr>
            <p:ph type="body" idx="1"/>
          </p:nvPr>
        </p:nvSpPr>
        <p:spPr>
          <a:xfrm>
            <a:off x="524225" y="14558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Introduction​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 Statement &amp;  Solution​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Tools and Technology​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Methodology​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Custom classifier ​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Limitations​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Acknowledgement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1BA79-AA9B-4CF9-A528-58CFB6EC7C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5"/>
          <p:cNvSpPr txBox="1">
            <a:spLocks noGrp="1"/>
          </p:cNvSpPr>
          <p:nvPr>
            <p:ph type="title"/>
          </p:nvPr>
        </p:nvSpPr>
        <p:spPr>
          <a:xfrm>
            <a:off x="727800" y="5750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Step 2: Text Classification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9" name="Google Shape;519;p65"/>
          <p:cNvSpPr txBox="1">
            <a:spLocks noGrp="1"/>
          </p:cNvSpPr>
          <p:nvPr>
            <p:ph type="sldNum" idx="12"/>
          </p:nvPr>
        </p:nvSpPr>
        <p:spPr>
          <a:xfrm>
            <a:off x="8135328" y="4668247"/>
            <a:ext cx="522600" cy="38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520" name="Google Shape;520;p65"/>
          <p:cNvSpPr/>
          <p:nvPr/>
        </p:nvSpPr>
        <p:spPr>
          <a:xfrm>
            <a:off x="5204699" y="1888755"/>
            <a:ext cx="1612500" cy="2779500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65"/>
          <p:cNvSpPr/>
          <p:nvPr/>
        </p:nvSpPr>
        <p:spPr>
          <a:xfrm>
            <a:off x="5345400" y="2573951"/>
            <a:ext cx="1331100" cy="953700"/>
          </a:xfrm>
          <a:prstGeom prst="rect">
            <a:avLst/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Classify the data </a:t>
            </a:r>
            <a:endParaRPr sz="1100"/>
          </a:p>
        </p:txBody>
      </p:sp>
      <p:sp>
        <p:nvSpPr>
          <p:cNvPr id="522" name="Google Shape;522;p65"/>
          <p:cNvSpPr/>
          <p:nvPr/>
        </p:nvSpPr>
        <p:spPr>
          <a:xfrm>
            <a:off x="2484350" y="1917250"/>
            <a:ext cx="1916700" cy="2722500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65"/>
          <p:cNvSpPr/>
          <p:nvPr/>
        </p:nvSpPr>
        <p:spPr>
          <a:xfrm>
            <a:off x="2749097" y="2514104"/>
            <a:ext cx="1410300" cy="1132200"/>
          </a:xfrm>
          <a:prstGeom prst="rect">
            <a:avLst/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Preprocess data</a:t>
            </a:r>
            <a:endParaRPr sz="1100" dirty="0"/>
          </a:p>
        </p:txBody>
      </p:sp>
      <p:sp>
        <p:nvSpPr>
          <p:cNvPr id="524" name="Google Shape;524;p65"/>
          <p:cNvSpPr/>
          <p:nvPr/>
        </p:nvSpPr>
        <p:spPr>
          <a:xfrm>
            <a:off x="7702806" y="2514104"/>
            <a:ext cx="1144800" cy="1132200"/>
          </a:xfrm>
          <a:prstGeom prst="rect">
            <a:avLst/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100"/>
          </a:p>
        </p:txBody>
      </p:sp>
      <p:sp>
        <p:nvSpPr>
          <p:cNvPr id="525" name="Google Shape;525;p65"/>
          <p:cNvSpPr/>
          <p:nvPr/>
        </p:nvSpPr>
        <p:spPr>
          <a:xfrm>
            <a:off x="433866" y="2514104"/>
            <a:ext cx="1144800" cy="1073400"/>
          </a:xfrm>
          <a:prstGeom prst="rect">
            <a:avLst/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Test data</a:t>
            </a:r>
            <a:endParaRPr sz="1100"/>
          </a:p>
        </p:txBody>
      </p:sp>
      <p:sp>
        <p:nvSpPr>
          <p:cNvPr id="526" name="Google Shape;526;p65"/>
          <p:cNvSpPr/>
          <p:nvPr/>
        </p:nvSpPr>
        <p:spPr>
          <a:xfrm>
            <a:off x="1639725" y="2997250"/>
            <a:ext cx="783600" cy="27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65"/>
          <p:cNvSpPr/>
          <p:nvPr/>
        </p:nvSpPr>
        <p:spPr>
          <a:xfrm>
            <a:off x="4496311" y="2997249"/>
            <a:ext cx="660000" cy="27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65"/>
          <p:cNvSpPr/>
          <p:nvPr/>
        </p:nvSpPr>
        <p:spPr>
          <a:xfrm>
            <a:off x="6865600" y="2997250"/>
            <a:ext cx="783600" cy="27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65"/>
          <p:cNvSpPr txBox="1"/>
          <p:nvPr/>
        </p:nvSpPr>
        <p:spPr>
          <a:xfrm>
            <a:off x="5228900" y="3819253"/>
            <a:ext cx="16125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Calibri" panose="020F0502020204030204" pitchFamily="34" charset="0"/>
                <a:cs typeface="Calibri" panose="020F0502020204030204" pitchFamily="34" charset="0"/>
              </a:rPr>
              <a:t>Using Dictionary from Step 1</a:t>
            </a:r>
            <a:endParaRPr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0" name="Google Shape;530;p65"/>
          <p:cNvSpPr txBox="1"/>
          <p:nvPr/>
        </p:nvSpPr>
        <p:spPr>
          <a:xfrm>
            <a:off x="2400474" y="3734024"/>
            <a:ext cx="2107545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Calibri" panose="020F0502020204030204" pitchFamily="34" charset="0"/>
                <a:cs typeface="Calibri" panose="020F0502020204030204" pitchFamily="34" charset="0"/>
              </a:rPr>
              <a:t>Tokenizer, </a:t>
            </a:r>
            <a:endParaRPr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Remove stop words,</a:t>
            </a:r>
            <a:endParaRPr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Calibri" panose="020F0502020204030204" pitchFamily="34" charset="0"/>
                <a:cs typeface="Calibri" panose="020F0502020204030204" pitchFamily="34" charset="0"/>
              </a:rPr>
              <a:t>Stemming</a:t>
            </a:r>
            <a:endParaRPr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B00A5F-3550-4337-A501-D8A9AC676709}"/>
              </a:ext>
            </a:extLst>
          </p:cNvPr>
          <p:cNvSpPr txBox="1"/>
          <p:nvPr/>
        </p:nvSpPr>
        <p:spPr>
          <a:xfrm>
            <a:off x="58998" y="4765948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Abhijeet Agarwal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" grpId="0" animBg="1"/>
      <p:bldP spid="521" grpId="0" animBg="1"/>
      <p:bldP spid="522" grpId="0" animBg="1"/>
      <p:bldP spid="523" grpId="0" animBg="1"/>
      <p:bldP spid="524" grpId="0" animBg="1"/>
      <p:bldP spid="525" grpId="0" animBg="1"/>
      <p:bldP spid="526" grpId="0" animBg="1"/>
      <p:bldP spid="527" grpId="0" animBg="1"/>
      <p:bldP spid="528" grpId="0" animBg="1"/>
      <p:bldP spid="529" grpId="0"/>
      <p:bldP spid="5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6"/>
          <p:cNvSpPr txBox="1">
            <a:spLocks noGrp="1"/>
          </p:cNvSpPr>
          <p:nvPr>
            <p:ph type="title"/>
          </p:nvPr>
        </p:nvSpPr>
        <p:spPr>
          <a:xfrm>
            <a:off x="727800" y="5750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</a:t>
            </a:r>
            <a:r>
              <a:rPr lang="en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ataset </a:t>
            </a:r>
            <a:r>
              <a:rPr lang="en-US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Validation</a:t>
            </a:r>
            <a:endParaRPr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536" name="Google Shape;536;p66"/>
          <p:cNvSpPr txBox="1">
            <a:spLocks noGrp="1"/>
          </p:cNvSpPr>
          <p:nvPr>
            <p:ph type="sldNum" idx="12"/>
          </p:nvPr>
        </p:nvSpPr>
        <p:spPr>
          <a:xfrm>
            <a:off x="8135328" y="4655420"/>
            <a:ext cx="522600" cy="38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537" name="Google Shape;537;p66"/>
          <p:cNvSpPr txBox="1">
            <a:spLocks noGrp="1"/>
          </p:cNvSpPr>
          <p:nvPr>
            <p:ph type="body" idx="1"/>
          </p:nvPr>
        </p:nvSpPr>
        <p:spPr>
          <a:xfrm>
            <a:off x="727800" y="1315932"/>
            <a:ext cx="8416200" cy="333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18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Performed manual validation</a:t>
            </a:r>
            <a:endParaRPr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4318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Number of tweets : </a:t>
            </a:r>
            <a:r>
              <a:rPr lang="en" sz="2200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765</a:t>
            </a:r>
            <a:endParaRPr sz="2200" b="1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4318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Domain: Weather</a:t>
            </a:r>
            <a:endParaRPr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4318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Source : </a:t>
            </a:r>
            <a:r>
              <a:rPr lang="en" sz="2200" u="sng" dirty="0">
                <a:solidFill>
                  <a:schemeClr val="hlink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  <a:hlinkClick r:id="rId3"/>
              </a:rPr>
              <a:t>https://data.world/crowdflower/weather-sentiment</a:t>
            </a:r>
            <a:endParaRPr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4318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Benchmark dataset for our project</a:t>
            </a:r>
          </a:p>
          <a:p>
            <a:pPr marL="4318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Number of attributes: 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11</a:t>
            </a:r>
          </a:p>
          <a:p>
            <a:pPr marL="4318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Number of attributes : </a:t>
            </a:r>
            <a:r>
              <a:rPr lang="en-US" sz="2200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02</a:t>
            </a:r>
            <a:endParaRPr sz="2200" b="1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endParaRPr sz="14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4829D4-C325-4C84-8C9D-E0F8E68852F8}"/>
              </a:ext>
            </a:extLst>
          </p:cNvPr>
          <p:cNvSpPr txBox="1"/>
          <p:nvPr/>
        </p:nvSpPr>
        <p:spPr>
          <a:xfrm>
            <a:off x="58998" y="4765948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Praneetha Jaladanki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0F261E-5DB8-41AD-8761-4BBC1A9374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Validation Results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C43B0-0910-494F-B72D-0A285D8C16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D5DA22-17ED-44B0-B6E2-39F05CFE2C6A}"/>
              </a:ext>
            </a:extLst>
          </p:cNvPr>
          <p:cNvSpPr txBox="1"/>
          <p:nvPr/>
        </p:nvSpPr>
        <p:spPr>
          <a:xfrm>
            <a:off x="58998" y="4765948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Praneetha Jaladanki</a:t>
            </a:r>
          </a:p>
        </p:txBody>
      </p:sp>
    </p:spTree>
    <p:extLst>
      <p:ext uri="{BB962C8B-B14F-4D97-AF65-F5344CB8AC3E}">
        <p14:creationId xmlns:p14="http://schemas.microsoft.com/office/powerpoint/2010/main" val="1912409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9AD3F-CDFF-4F19-8167-A017120F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575" y="571094"/>
            <a:ext cx="7688400" cy="535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Project phases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EF39F-2836-449D-948D-E80DDF65E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056" y="1332749"/>
            <a:ext cx="7123481" cy="3239657"/>
          </a:xfrm>
        </p:spPr>
        <p:txBody>
          <a:bodyPr/>
          <a:lstStyle/>
          <a:p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Raleway"/>
              </a:rPr>
              <a:t>Phase I</a:t>
            </a:r>
          </a:p>
          <a:p>
            <a:pPr marL="946150" lvl="2" indent="-342900">
              <a:spcBef>
                <a:spcPts val="0"/>
              </a:spcBef>
              <a:buSzPts val="1300"/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Raleway"/>
              </a:rPr>
              <a:t>Validating manual results with 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Raleway"/>
              </a:rPr>
              <a:t>TextBlob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Raleway"/>
              </a:rPr>
              <a:t> and Custom Analyzer</a:t>
            </a:r>
          </a:p>
          <a:p>
            <a:pPr marL="946150" lvl="2" indent="-342900">
              <a:spcBef>
                <a:spcPts val="0"/>
              </a:spcBef>
              <a:buSzPts val="1300"/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Raleway"/>
              </a:rPr>
              <a:t>Calculating accuracy of Custom analyzer</a:t>
            </a:r>
          </a:p>
          <a:p>
            <a:pPr marL="457200" lvl="1" indent="-311150">
              <a:spcBef>
                <a:spcPts val="0"/>
              </a:spcBef>
              <a:buSzPts val="1300"/>
              <a:buFont typeface="Lato"/>
              <a:buChar char="●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Raleway"/>
              </a:rPr>
              <a:t>Phase II</a:t>
            </a:r>
          </a:p>
          <a:p>
            <a:pPr marL="946150" lvl="2" indent="-342900">
              <a:spcBef>
                <a:spcPts val="0"/>
              </a:spcBef>
              <a:buSzPts val="1300"/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Raleway"/>
              </a:rPr>
              <a:t>Improving dictionary</a:t>
            </a:r>
          </a:p>
          <a:p>
            <a:pPr marL="946150" lvl="2" indent="-342900">
              <a:spcBef>
                <a:spcPts val="0"/>
              </a:spcBef>
              <a:buSzPts val="1300"/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Raleway"/>
              </a:rPr>
              <a:t>Validating test results with improvised dictionary</a:t>
            </a:r>
          </a:p>
          <a:p>
            <a:pPr marL="946150" lvl="2" indent="-342900">
              <a:spcBef>
                <a:spcPts val="0"/>
              </a:spcBef>
              <a:buSzPts val="1300"/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Raleway"/>
              </a:rPr>
              <a:t>Improving accuracy of Custom analyzer</a:t>
            </a:r>
          </a:p>
          <a:p>
            <a:pPr marL="603250" lvl="2" indent="0">
              <a:spcBef>
                <a:spcPts val="0"/>
              </a:spcBef>
              <a:buSzPts val="1300"/>
              <a:buNone/>
            </a:pP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Raleway"/>
            </a:endParaRPr>
          </a:p>
          <a:p>
            <a:pPr marL="914400" lvl="2" indent="-311150">
              <a:spcBef>
                <a:spcPts val="0"/>
              </a:spcBef>
              <a:buSzPts val="1300"/>
              <a:buFont typeface="Lato"/>
              <a:buChar char="●"/>
            </a:pPr>
            <a:endParaRPr lang="en-US" sz="1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  <a:sym typeface="Raleway"/>
            </a:endParaRPr>
          </a:p>
          <a:p>
            <a:pPr marL="914400" lvl="2" indent="-311150">
              <a:spcBef>
                <a:spcPts val="0"/>
              </a:spcBef>
              <a:buSzPts val="1300"/>
              <a:buFont typeface="Lato"/>
              <a:buChar char="●"/>
            </a:pPr>
            <a:endParaRPr lang="en-US" sz="1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  <a:sym typeface="Raleway"/>
            </a:endParaRPr>
          </a:p>
          <a:p>
            <a:pPr marL="914400" lvl="2" indent="-311150">
              <a:spcBef>
                <a:spcPts val="0"/>
              </a:spcBef>
              <a:buSzPts val="1300"/>
              <a:buFont typeface="Lato"/>
              <a:buChar char="●"/>
            </a:pPr>
            <a:endParaRPr lang="en-US" sz="1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  <a:sym typeface="Raleway"/>
            </a:endParaRPr>
          </a:p>
          <a:p>
            <a:pPr marL="914400" lvl="2" indent="-311150">
              <a:spcBef>
                <a:spcPts val="0"/>
              </a:spcBef>
              <a:buSzPts val="1300"/>
              <a:buFont typeface="Lato"/>
              <a:buChar char="●"/>
            </a:pPr>
            <a:endParaRPr lang="en-US" sz="1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  <a:sym typeface="Raleway"/>
            </a:endParaRPr>
          </a:p>
          <a:p>
            <a:pPr marL="914400" lvl="2" indent="-311150">
              <a:spcBef>
                <a:spcPts val="0"/>
              </a:spcBef>
              <a:buSzPts val="1300"/>
              <a:buFont typeface="Lato"/>
              <a:buChar char="●"/>
            </a:pPr>
            <a:endParaRPr lang="en-US" sz="1800" dirty="0">
              <a:solidFill>
                <a:schemeClr val="dk2"/>
              </a:solidFill>
              <a:latin typeface="+mj-lt"/>
              <a:sym typeface="Raleway"/>
            </a:endParaRPr>
          </a:p>
          <a:p>
            <a:pPr lvl="1"/>
            <a:endParaRPr lang="en-US" sz="1800" dirty="0">
              <a:solidFill>
                <a:schemeClr val="dk2"/>
              </a:solidFill>
              <a:latin typeface="+mj-lt"/>
              <a:sym typeface="Raleway"/>
            </a:endParaRPr>
          </a:p>
          <a:p>
            <a:pPr lvl="1"/>
            <a:endParaRPr lang="en-US" sz="1800" dirty="0">
              <a:solidFill>
                <a:schemeClr val="dk2"/>
              </a:solidFill>
              <a:latin typeface="+mj-lt"/>
              <a:sym typeface="Raleway"/>
            </a:endParaRPr>
          </a:p>
          <a:p>
            <a:pPr lvl="1"/>
            <a:endParaRPr lang="en-US" sz="1800" dirty="0">
              <a:solidFill>
                <a:schemeClr val="dk2"/>
              </a:solidFill>
              <a:latin typeface="+mj-lt"/>
              <a:sym typeface="Raleway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EB5D0-0667-4760-9467-D43849F316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4FE84-3CC6-4D65-97DB-A9F1734DC830}"/>
              </a:ext>
            </a:extLst>
          </p:cNvPr>
          <p:cNvSpPr txBox="1"/>
          <p:nvPr/>
        </p:nvSpPr>
        <p:spPr>
          <a:xfrm>
            <a:off x="58998" y="4765948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Praneetha Jaladanki</a:t>
            </a:r>
          </a:p>
        </p:txBody>
      </p:sp>
    </p:spTree>
    <p:extLst>
      <p:ext uri="{BB962C8B-B14F-4D97-AF65-F5344CB8AC3E}">
        <p14:creationId xmlns:p14="http://schemas.microsoft.com/office/powerpoint/2010/main" val="410357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/>
          <p:nvPr/>
        </p:nvSpPr>
        <p:spPr>
          <a:xfrm>
            <a:off x="502186" y="-22860"/>
            <a:ext cx="88374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latin typeface="Calibri" panose="020F0502020204030204" pitchFamily="34" charset="0"/>
                <a:cs typeface="Calibri" panose="020F0502020204030204" pitchFamily="34" charset="0"/>
              </a:rPr>
              <a:t>Phase I: Validation of dataset results</a:t>
            </a:r>
            <a:endParaRPr sz="2600" b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4" name="Google Shape;544;p67"/>
          <p:cNvSpPr txBox="1"/>
          <p:nvPr/>
        </p:nvSpPr>
        <p:spPr>
          <a:xfrm rot="-5400000">
            <a:off x="-82889" y="2432350"/>
            <a:ext cx="2607516" cy="81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latin typeface="Calibri" panose="020F0502020204030204" pitchFamily="34" charset="0"/>
                <a:cs typeface="Calibri" panose="020F0502020204030204" pitchFamily="34" charset="0"/>
              </a:rPr>
              <a:t>Number of tweets</a:t>
            </a:r>
            <a:endParaRPr sz="2200" b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EC854B7-167D-4737-9FA1-2719240E52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0841704"/>
              </p:ext>
            </p:extLst>
          </p:nvPr>
        </p:nvGraphicFramePr>
        <p:xfrm>
          <a:off x="1490165" y="1148316"/>
          <a:ext cx="6985589" cy="3995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682FA0-9879-4718-95B6-AF42C772FC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26272-3959-4C9E-9C90-9A589E516753}"/>
              </a:ext>
            </a:extLst>
          </p:cNvPr>
          <p:cNvSpPr txBox="1"/>
          <p:nvPr/>
        </p:nvSpPr>
        <p:spPr>
          <a:xfrm>
            <a:off x="58998" y="4765948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Praneetha Jaladanki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F3E84F-B75B-46C5-9240-FF8896A7ED3E}"/>
              </a:ext>
            </a:extLst>
          </p:cNvPr>
          <p:cNvSpPr/>
          <p:nvPr/>
        </p:nvSpPr>
        <p:spPr>
          <a:xfrm>
            <a:off x="4982959" y="1148316"/>
            <a:ext cx="342593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90000"/>
              </a:lnSpc>
              <a:spcBef>
                <a:spcPts val="800"/>
              </a:spcBef>
              <a:buSzPts val="2200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Total number of tweets - 765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4" grpId="0"/>
      <p:bldGraphic spid="5" grpId="0" uiExpand="1">
        <p:bldSub>
          <a:bldChart bld="seriesEl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8"/>
          <p:cNvSpPr txBox="1">
            <a:spLocks noGrp="1"/>
          </p:cNvSpPr>
          <p:nvPr>
            <p:ph type="title"/>
          </p:nvPr>
        </p:nvSpPr>
        <p:spPr>
          <a:xfrm>
            <a:off x="685803" y="618579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Phase </a:t>
            </a:r>
            <a:r>
              <a:rPr lang="en-US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I</a:t>
            </a:r>
            <a:r>
              <a:rPr lang="en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: Accuracy comparison</a:t>
            </a:r>
            <a:endParaRPr i="0" u="none" strike="noStrike" cap="none" dirty="0">
              <a:solidFill>
                <a:schemeClr val="dk2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550" name="Google Shape;550;p6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2DAFB6-9BE1-42D1-B275-894BE6CF2A72}"/>
              </a:ext>
            </a:extLst>
          </p:cNvPr>
          <p:cNvSpPr txBox="1"/>
          <p:nvPr/>
        </p:nvSpPr>
        <p:spPr>
          <a:xfrm>
            <a:off x="0" y="3987217"/>
            <a:ext cx="1013003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is a case when the manual result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matches 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Custom Analyzer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9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TextBlob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Fail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is a case when the manual result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doesn't match 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Custom Analyzer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9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TextBlob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5CC349-00E1-4C0E-861C-354E36BEF65F}"/>
              </a:ext>
            </a:extLst>
          </p:cNvPr>
          <p:cNvGrpSpPr/>
          <p:nvPr/>
        </p:nvGrpSpPr>
        <p:grpSpPr>
          <a:xfrm>
            <a:off x="4736833" y="1153779"/>
            <a:ext cx="3847349" cy="2659512"/>
            <a:chOff x="278194" y="1137877"/>
            <a:chExt cx="3847349" cy="2659512"/>
          </a:xfrm>
        </p:grpSpPr>
        <p:pic>
          <p:nvPicPr>
            <p:cNvPr id="554" name="Google Shape;554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9794" y="1137877"/>
              <a:ext cx="3605749" cy="24300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2" name="Google Shape;552;p68"/>
            <p:cNvSpPr txBox="1"/>
            <p:nvPr/>
          </p:nvSpPr>
          <p:spPr>
            <a:xfrm>
              <a:off x="278194" y="3359689"/>
              <a:ext cx="3764700" cy="43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TextBlob</a:t>
              </a:r>
              <a:r>
                <a:rPr lang="en" sz="22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sz="2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76A4F4-F01E-4BDE-BCD7-B7492FBC7E02}"/>
              </a:ext>
            </a:extLst>
          </p:cNvPr>
          <p:cNvGrpSpPr/>
          <p:nvPr/>
        </p:nvGrpSpPr>
        <p:grpSpPr>
          <a:xfrm>
            <a:off x="396958" y="1131391"/>
            <a:ext cx="3951278" cy="2762136"/>
            <a:chOff x="4367143" y="1003198"/>
            <a:chExt cx="3951278" cy="2762136"/>
          </a:xfrm>
        </p:grpSpPr>
        <p:pic>
          <p:nvPicPr>
            <p:cNvPr id="555" name="Google Shape;555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30003" y="1003198"/>
              <a:ext cx="3788418" cy="2564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3" name="Google Shape;553;p68"/>
            <p:cNvSpPr txBox="1"/>
            <p:nvPr/>
          </p:nvSpPr>
          <p:spPr>
            <a:xfrm>
              <a:off x="4367143" y="3327634"/>
              <a:ext cx="3764700" cy="43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 dirty="0">
                  <a:latin typeface="Calibri" panose="020F0502020204030204" pitchFamily="34" charset="0"/>
                  <a:cs typeface="Calibri" panose="020F0502020204030204" pitchFamily="34" charset="0"/>
                </a:rPr>
                <a:t>Custom Analyzer</a:t>
              </a:r>
              <a:endParaRPr sz="2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D661559-E22E-4EE5-9107-1E1BC84ED82E}"/>
              </a:ext>
            </a:extLst>
          </p:cNvPr>
          <p:cNvSpPr txBox="1"/>
          <p:nvPr/>
        </p:nvSpPr>
        <p:spPr>
          <a:xfrm>
            <a:off x="58998" y="4765948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Praneetha Jaladanki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9"/>
          <p:cNvSpPr txBox="1">
            <a:spLocks noGrp="1"/>
          </p:cNvSpPr>
          <p:nvPr>
            <p:ph type="title"/>
          </p:nvPr>
        </p:nvSpPr>
        <p:spPr>
          <a:xfrm>
            <a:off x="727650" y="6295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Phase II: </a:t>
            </a:r>
            <a:r>
              <a:rPr lang="en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Improvising the data dictionary</a:t>
            </a:r>
            <a:endParaRPr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graphicFrame>
        <p:nvGraphicFramePr>
          <p:cNvPr id="561" name="Google Shape;561;p69"/>
          <p:cNvGraphicFramePr/>
          <p:nvPr>
            <p:extLst>
              <p:ext uri="{D42A27DB-BD31-4B8C-83A1-F6EECF244321}">
                <p14:modId xmlns:p14="http://schemas.microsoft.com/office/powerpoint/2010/main" val="2983216081"/>
              </p:ext>
            </p:extLst>
          </p:nvPr>
        </p:nvGraphicFramePr>
        <p:xfrm>
          <a:off x="437846" y="1695814"/>
          <a:ext cx="8268306" cy="2156943"/>
        </p:xfrm>
        <a:graphic>
          <a:graphicData uri="http://schemas.openxmlformats.org/drawingml/2006/table">
            <a:tbl>
              <a:tblPr>
                <a:noFill/>
                <a:tableStyleId>{9A773076-D05C-4753-B495-F8DF30FC5E36}</a:tableStyleId>
              </a:tblPr>
              <a:tblGrid>
                <a:gridCol w="193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6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5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5030">
                  <a:extLst>
                    <a:ext uri="{9D8B030D-6E8A-4147-A177-3AD203B41FA5}">
                      <a16:colId xmlns:a16="http://schemas.microsoft.com/office/drawing/2014/main" val="982947843"/>
                    </a:ext>
                  </a:extLst>
                </a:gridCol>
              </a:tblGrid>
              <a:tr h="604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sz="2400" dirty="0">
                        <a:solidFill>
                          <a:srgbClr val="1A1A1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Positive </a:t>
                      </a:r>
                      <a:r>
                        <a:rPr lang="en-US" sz="2400" b="1" dirty="0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Words</a:t>
                      </a:r>
                      <a:r>
                        <a:rPr lang="en" sz="2400" b="1" dirty="0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sz="2400" b="1" dirty="0">
                        <a:solidFill>
                          <a:srgbClr val="1A1A1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Negative </a:t>
                      </a:r>
                      <a:r>
                        <a:rPr lang="en-US" sz="2400" b="1" dirty="0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Words</a:t>
                      </a:r>
                      <a:r>
                        <a:rPr lang="en" sz="2400" b="1" dirty="0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sz="2400" b="1" dirty="0">
                        <a:solidFill>
                          <a:srgbClr val="1A1A1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Neutral 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Words</a:t>
                      </a:r>
                      <a:r>
                        <a:rPr lang="en" sz="2400" b="1" dirty="0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sz="2400" b="1" dirty="0">
                        <a:solidFill>
                          <a:srgbClr val="1A1A1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Words</a:t>
                      </a:r>
                      <a:endParaRPr sz="2400" b="1" dirty="0">
                        <a:solidFill>
                          <a:srgbClr val="1A1A1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Phase</a:t>
                      </a:r>
                      <a:r>
                        <a:rPr lang="en-US" sz="2400" b="1" dirty="0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</a:t>
                      </a:r>
                      <a:endParaRPr sz="2400" b="1" dirty="0">
                        <a:solidFill>
                          <a:srgbClr val="1A1A1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398​</a:t>
                      </a:r>
                      <a:endParaRPr sz="2400" dirty="0">
                        <a:solidFill>
                          <a:srgbClr val="1A1A1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517</a:t>
                      </a:r>
                      <a:endParaRPr sz="2400" dirty="0">
                        <a:solidFill>
                          <a:srgbClr val="1A1A1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38644</a:t>
                      </a:r>
                      <a:endParaRPr sz="2400" dirty="0">
                        <a:solidFill>
                          <a:srgbClr val="1A1A1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39,559</a:t>
                      </a:r>
                      <a:endParaRPr sz="2400" dirty="0">
                        <a:solidFill>
                          <a:srgbClr val="1A1A1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Phase </a:t>
                      </a:r>
                      <a:r>
                        <a:rPr lang="en-US" sz="2400" b="1" dirty="0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II</a:t>
                      </a:r>
                      <a:endParaRPr sz="2400" b="1" dirty="0">
                        <a:solidFill>
                          <a:srgbClr val="1A1A1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792</a:t>
                      </a:r>
                      <a:endParaRPr sz="2400">
                        <a:solidFill>
                          <a:srgbClr val="1A1A1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1081</a:t>
                      </a:r>
                      <a:endParaRPr sz="2400" dirty="0">
                        <a:solidFill>
                          <a:srgbClr val="1A1A1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39709</a:t>
                      </a:r>
                      <a:endParaRPr sz="2400" dirty="0">
                        <a:solidFill>
                          <a:srgbClr val="1A1A1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41,582</a:t>
                      </a:r>
                      <a:endParaRPr sz="2400" dirty="0">
                        <a:solidFill>
                          <a:srgbClr val="1A1A1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BF02F-67D9-4724-BBEC-14EA6A35BF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E8BBC-326E-47ED-AFFB-D7E22F4C84EB}"/>
              </a:ext>
            </a:extLst>
          </p:cNvPr>
          <p:cNvSpPr txBox="1"/>
          <p:nvPr/>
        </p:nvSpPr>
        <p:spPr>
          <a:xfrm>
            <a:off x="58998" y="4765948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Praneetha Jaladanki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06476E-0850-4DCC-A73B-74134462C153}"/>
              </a:ext>
            </a:extLst>
          </p:cNvPr>
          <p:cNvSpPr/>
          <p:nvPr/>
        </p:nvSpPr>
        <p:spPr>
          <a:xfrm>
            <a:off x="2557815" y="4076019"/>
            <a:ext cx="37240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New dataset source: </a:t>
            </a:r>
            <a:r>
              <a:rPr lang="en-US" b="1" dirty="0">
                <a:hlinkClick r:id="rId3"/>
              </a:rPr>
              <a:t>http://ptrckprry.com/</a:t>
            </a:r>
            <a:endParaRPr lang="en-US" b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0"/>
          <p:cNvSpPr txBox="1"/>
          <p:nvPr/>
        </p:nvSpPr>
        <p:spPr>
          <a:xfrm>
            <a:off x="551550" y="0"/>
            <a:ext cx="88374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latin typeface="Calibri" panose="020F0502020204030204" pitchFamily="34" charset="0"/>
                <a:cs typeface="Calibri" panose="020F0502020204030204" pitchFamily="34" charset="0"/>
              </a:rPr>
              <a:t>Phase II: Validation of dataset results</a:t>
            </a:r>
            <a:endParaRPr sz="2600" b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80FDD4D-CB06-4120-9425-8B04577D73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2877563"/>
              </p:ext>
            </p:extLst>
          </p:nvPr>
        </p:nvGraphicFramePr>
        <p:xfrm>
          <a:off x="1490165" y="1148316"/>
          <a:ext cx="6985589" cy="3995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Google Shape;544;p67">
            <a:extLst>
              <a:ext uri="{FF2B5EF4-FFF2-40B4-BE49-F238E27FC236}">
                <a16:creationId xmlns:a16="http://schemas.microsoft.com/office/drawing/2014/main" id="{F71621E0-16E2-4185-8744-5C29503A9F17}"/>
              </a:ext>
            </a:extLst>
          </p:cNvPr>
          <p:cNvSpPr txBox="1"/>
          <p:nvPr/>
        </p:nvSpPr>
        <p:spPr>
          <a:xfrm rot="-5400000">
            <a:off x="-82889" y="2432350"/>
            <a:ext cx="2607516" cy="81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latin typeface="Calibri" panose="020F0502020204030204" pitchFamily="34" charset="0"/>
                <a:cs typeface="Calibri" panose="020F0502020204030204" pitchFamily="34" charset="0"/>
              </a:rPr>
              <a:t>Number of tweets</a:t>
            </a:r>
            <a:endParaRPr sz="2200" b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CDA5F3-46D6-4E66-8DF8-E6C457CB17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CD4EB-24D7-44C8-853B-F2F7DF4529C3}"/>
              </a:ext>
            </a:extLst>
          </p:cNvPr>
          <p:cNvSpPr txBox="1"/>
          <p:nvPr/>
        </p:nvSpPr>
        <p:spPr>
          <a:xfrm>
            <a:off x="58998" y="4765948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Praneetha Jaladanki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seriesEl"/>
        </p:bldSub>
      </p:bldGraphic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0"/>
          <p:cNvSpPr txBox="1"/>
          <p:nvPr/>
        </p:nvSpPr>
        <p:spPr>
          <a:xfrm>
            <a:off x="551550" y="0"/>
            <a:ext cx="88374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latin typeface="Calibri" panose="020F0502020204030204" pitchFamily="34" charset="0"/>
                <a:cs typeface="Calibri" panose="020F0502020204030204" pitchFamily="34" charset="0"/>
              </a:rPr>
              <a:t>Phase II: Validation of dataset results </a:t>
            </a:r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by Custom Analyzer</a:t>
            </a:r>
            <a:endParaRPr sz="2600" b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80FDD4D-CB06-4120-9425-8B04577D73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0805424"/>
              </p:ext>
            </p:extLst>
          </p:nvPr>
        </p:nvGraphicFramePr>
        <p:xfrm>
          <a:off x="1606861" y="1148316"/>
          <a:ext cx="6985589" cy="3995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Google Shape;544;p67">
            <a:extLst>
              <a:ext uri="{FF2B5EF4-FFF2-40B4-BE49-F238E27FC236}">
                <a16:creationId xmlns:a16="http://schemas.microsoft.com/office/drawing/2014/main" id="{F71621E0-16E2-4185-8744-5C29503A9F17}"/>
              </a:ext>
            </a:extLst>
          </p:cNvPr>
          <p:cNvSpPr txBox="1"/>
          <p:nvPr/>
        </p:nvSpPr>
        <p:spPr>
          <a:xfrm rot="-5400000">
            <a:off x="-253916" y="2432350"/>
            <a:ext cx="2607516" cy="81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latin typeface="Calibri" panose="020F0502020204030204" pitchFamily="34" charset="0"/>
                <a:cs typeface="Calibri" panose="020F0502020204030204" pitchFamily="34" charset="0"/>
              </a:rPr>
              <a:t>Number of tweets</a:t>
            </a:r>
            <a:endParaRPr sz="2200" b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836A2-5E24-459D-BE46-5BC6DBF8C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B7301-8BB3-470B-BD62-EC8732EA0B4F}"/>
              </a:ext>
            </a:extLst>
          </p:cNvPr>
          <p:cNvSpPr txBox="1"/>
          <p:nvPr/>
        </p:nvSpPr>
        <p:spPr>
          <a:xfrm>
            <a:off x="58998" y="4765948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Praneetha Jaladanki</a:t>
            </a:r>
          </a:p>
        </p:txBody>
      </p:sp>
    </p:spTree>
    <p:extLst>
      <p:ext uri="{BB962C8B-B14F-4D97-AF65-F5344CB8AC3E}">
        <p14:creationId xmlns:p14="http://schemas.microsoft.com/office/powerpoint/2010/main" val="398833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seriesEl"/>
        </p:bldSub>
      </p:bldGraphic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1"/>
          <p:cNvSpPr txBox="1">
            <a:spLocks noGrp="1"/>
          </p:cNvSpPr>
          <p:nvPr>
            <p:ph type="title"/>
          </p:nvPr>
        </p:nvSpPr>
        <p:spPr>
          <a:xfrm>
            <a:off x="685803" y="618579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Phase II: Improved accuracy</a:t>
            </a:r>
            <a:endParaRPr sz="26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4" name="Google Shape;574;p7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CE32633-2654-4741-A613-8ADD83CD12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4032801"/>
              </p:ext>
            </p:extLst>
          </p:nvPr>
        </p:nvGraphicFramePr>
        <p:xfrm>
          <a:off x="1930641" y="1311826"/>
          <a:ext cx="5147492" cy="2594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Google Shape;552;p68">
            <a:extLst>
              <a:ext uri="{FF2B5EF4-FFF2-40B4-BE49-F238E27FC236}">
                <a16:creationId xmlns:a16="http://schemas.microsoft.com/office/drawing/2014/main" id="{B3C91A2C-D953-42E5-AB6D-C5868B66920A}"/>
              </a:ext>
            </a:extLst>
          </p:cNvPr>
          <p:cNvSpPr txBox="1"/>
          <p:nvPr/>
        </p:nvSpPr>
        <p:spPr>
          <a:xfrm>
            <a:off x="4771602" y="3180463"/>
            <a:ext cx="37647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Custom Analyzer</a:t>
            </a:r>
            <a:endParaRPr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EBC07A-4B7C-4826-B973-F35AB15C7E06}"/>
              </a:ext>
            </a:extLst>
          </p:cNvPr>
          <p:cNvSpPr txBox="1"/>
          <p:nvPr/>
        </p:nvSpPr>
        <p:spPr>
          <a:xfrm>
            <a:off x="685803" y="4031891"/>
            <a:ext cx="95955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is a case when the manual result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matches 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Custom Analyzer</a:t>
            </a: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Fail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is a case when the manual result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doesn't match 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Custom Analyzer</a:t>
            </a: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5C734C-8B84-4570-96D8-EAF3B66D2DF5}"/>
              </a:ext>
            </a:extLst>
          </p:cNvPr>
          <p:cNvSpPr txBox="1"/>
          <p:nvPr/>
        </p:nvSpPr>
        <p:spPr>
          <a:xfrm>
            <a:off x="58998" y="4777378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Praneetha Jaladanki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>
            <a:spLocks noGrp="1"/>
          </p:cNvSpPr>
          <p:nvPr>
            <p:ph type="title"/>
          </p:nvPr>
        </p:nvSpPr>
        <p:spPr>
          <a:xfrm>
            <a:off x="727650" y="5962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Client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51"/>
          <p:cNvSpPr txBox="1"/>
          <p:nvPr/>
        </p:nvSpPr>
        <p:spPr>
          <a:xfrm>
            <a:off x="727650" y="1702525"/>
            <a:ext cx="4723800" cy="27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Dr. Kyoung-Ho Shin</a:t>
            </a:r>
            <a:endParaRPr sz="20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Professor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Sch</a:t>
            </a:r>
            <a:r>
              <a:rPr lang="en-US" sz="2000" dirty="0" err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ool</a:t>
            </a:r>
            <a:r>
              <a:rPr lang="en-US" sz="20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of </a:t>
            </a:r>
            <a:r>
              <a:rPr lang="en" sz="20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Health Science and Wellness</a:t>
            </a:r>
            <a:endParaRPr sz="20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Northwest Missouri State University</a:t>
            </a:r>
            <a:endParaRPr sz="20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Ph.D. Sociology</a:t>
            </a:r>
            <a:endParaRPr sz="20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Kansas State University, 1999</a:t>
            </a:r>
            <a:endParaRPr sz="20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3" name="Google Shape;33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5475" y="978613"/>
            <a:ext cx="2124175" cy="31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0398A9-22CB-4B87-AD4D-5797FABD77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6"/>
          <p:cNvSpPr txBox="1">
            <a:spLocks noGrp="1"/>
          </p:cNvSpPr>
          <p:nvPr>
            <p:ph type="title"/>
          </p:nvPr>
        </p:nvSpPr>
        <p:spPr>
          <a:xfrm>
            <a:off x="727650" y="587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Precision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2" name="Google Shape;612;p7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92222" y="1441200"/>
                <a:ext cx="4998235" cy="2978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31800" indent="-342900">
                  <a:buClr>
                    <a:srgbClr val="000000"/>
                  </a:buClr>
                  <a:buSzPts val="2200"/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000000"/>
                    </a:solidFill>
                    <a:latin typeface="Calibri" panose="020F0502020204030204" pitchFamily="34" charset="0"/>
                    <a:ea typeface="Arial"/>
                    <a:cs typeface="Calibri" panose="020F0502020204030204" pitchFamily="34" charset="0"/>
                    <a:sym typeface="Arial"/>
                  </a:rPr>
                  <a:t>Why Precision?</a:t>
                </a:r>
              </a:p>
              <a:p>
                <a:pPr marL="889000" lvl="1" indent="-342900">
                  <a:buClr>
                    <a:srgbClr val="000000"/>
                  </a:buClr>
                  <a:buSzPts val="22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Arial"/>
                    <a:cs typeface="Calibri" panose="020F0502020204030204" pitchFamily="34" charset="0"/>
                    <a:sym typeface="Arial"/>
                  </a:rPr>
                  <a:t>To know the quality of the model </a:t>
                </a:r>
              </a:p>
              <a:p>
                <a:pPr marL="431800" indent="-342900">
                  <a:buClr>
                    <a:srgbClr val="000000"/>
                  </a:buClr>
                  <a:buSzPts val="2200"/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000000"/>
                    </a:solidFill>
                    <a:latin typeface="Calibri" panose="020F0502020204030204" pitchFamily="34" charset="0"/>
                    <a:ea typeface="Arial"/>
                    <a:cs typeface="Calibri" panose="020F0502020204030204" pitchFamily="34" charset="0"/>
                    <a:sym typeface="Arial"/>
                  </a:rPr>
                  <a:t>Formula for precision</a:t>
                </a:r>
              </a:p>
              <a:p>
                <a:pPr marL="889000" lvl="1" indent="-342900">
                  <a:buClr>
                    <a:srgbClr val="000000"/>
                  </a:buClr>
                  <a:buSzPts val="22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Arial"/>
                    <a:cs typeface="Calibri" panose="020F0502020204030204" pitchFamily="34" charset="0"/>
                    <a:sym typeface="Arial"/>
                  </a:rPr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𝑇𝑟𝑢𝑒</m:t>
                        </m:r>
                        <m:r>
                          <a:rPr lang="en-US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 </m:t>
                        </m:r>
                        <m:r>
                          <a:rPr lang="en-US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𝑃𝑜𝑠𝑖𝑡𝑖𝑣𝑒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𝑇𝑟𝑢𝑒</m:t>
                        </m:r>
                        <m:r>
                          <a:rPr lang="en-US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 </m:t>
                        </m:r>
                        <m:r>
                          <a:rPr lang="en-US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𝑃𝑜𝑠𝑖𝑡𝑖𝑣𝑒</m:t>
                        </m:r>
                        <m:r>
                          <a:rPr lang="en-US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 +</m:t>
                        </m:r>
                        <m:r>
                          <a:rPr lang="en-US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𝐹𝑎𝑙𝑠𝑒</m:t>
                        </m:r>
                        <m:r>
                          <a:rPr lang="en-US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 </m:t>
                        </m:r>
                        <m:r>
                          <a:rPr lang="en-US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𝑃𝑜𝑠𝑖𝑡𝑖𝑣𝑒</m:t>
                        </m:r>
                      </m:den>
                    </m:f>
                  </m:oMath>
                </a14:m>
                <a:endParaRPr lang="en" sz="2600" dirty="0">
                  <a:solidFill>
                    <a:srgbClr val="000000"/>
                  </a:solidFill>
                  <a:latin typeface="Calibri" panose="020F0502020204030204" pitchFamily="34" charset="0"/>
                  <a:ea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612" name="Google Shape;612;p7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2222" y="1441200"/>
                <a:ext cx="4998235" cy="2978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5B8DF3-B84C-44D8-9FBD-CAF65646D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020649"/>
              </p:ext>
            </p:extLst>
          </p:nvPr>
        </p:nvGraphicFramePr>
        <p:xfrm>
          <a:off x="4800599" y="1803815"/>
          <a:ext cx="4276981" cy="1713446"/>
        </p:xfrm>
        <a:graphic>
          <a:graphicData uri="http://schemas.openxmlformats.org/drawingml/2006/table">
            <a:tbl>
              <a:tblPr firstRow="1" bandRow="1">
                <a:tableStyleId>{9A773076-D05C-4753-B495-F8DF30FC5E36}</a:tableStyleId>
              </a:tblPr>
              <a:tblGrid>
                <a:gridCol w="396240">
                  <a:extLst>
                    <a:ext uri="{9D8B030D-6E8A-4147-A177-3AD203B41FA5}">
                      <a16:colId xmlns:a16="http://schemas.microsoft.com/office/drawing/2014/main" val="1860561233"/>
                    </a:ext>
                  </a:extLst>
                </a:gridCol>
                <a:gridCol w="1361233">
                  <a:extLst>
                    <a:ext uri="{9D8B030D-6E8A-4147-A177-3AD203B41FA5}">
                      <a16:colId xmlns:a16="http://schemas.microsoft.com/office/drawing/2014/main" val="340910733"/>
                    </a:ext>
                  </a:extLst>
                </a:gridCol>
                <a:gridCol w="1280501">
                  <a:extLst>
                    <a:ext uri="{9D8B030D-6E8A-4147-A177-3AD203B41FA5}">
                      <a16:colId xmlns:a16="http://schemas.microsoft.com/office/drawing/2014/main" val="2972882844"/>
                    </a:ext>
                  </a:extLst>
                </a:gridCol>
                <a:gridCol w="1239007">
                  <a:extLst>
                    <a:ext uri="{9D8B030D-6E8A-4147-A177-3AD203B41FA5}">
                      <a16:colId xmlns:a16="http://schemas.microsoft.com/office/drawing/2014/main" val="1240372864"/>
                    </a:ext>
                  </a:extLst>
                </a:gridCol>
              </a:tblGrid>
              <a:tr h="317305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Predicted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819498"/>
                  </a:ext>
                </a:extLst>
              </a:tr>
              <a:tr h="317305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/>
                        <a:t>Positive</a:t>
                      </a:r>
                      <a:endParaRPr lang="en-US" b="1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/>
                        <a:t>Negative</a:t>
                      </a:r>
                      <a:endParaRPr lang="en-US" b="1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9372962"/>
                  </a:ext>
                </a:extLst>
              </a:tr>
              <a:tr h="539418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Actual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/>
                        <a:t>Positive</a:t>
                      </a:r>
                      <a:endParaRPr lang="en-US" b="1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92D050"/>
                          </a:solidFill>
                        </a:rPr>
                        <a:t>True </a:t>
                      </a:r>
                    </a:p>
                    <a:p>
                      <a:pPr algn="ctr"/>
                      <a:r>
                        <a:rPr lang="en-US" sz="1400" b="1" dirty="0">
                          <a:solidFill>
                            <a:srgbClr val="92D050"/>
                          </a:solidFill>
                        </a:rPr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False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574525"/>
                  </a:ext>
                </a:extLst>
              </a:tr>
              <a:tr h="53941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/>
                        <a:t>Negative</a:t>
                      </a:r>
                      <a:endParaRPr lang="en-US" b="1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False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92D050"/>
                          </a:solidFill>
                        </a:rPr>
                        <a:t>True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rgbClr val="92D050"/>
                          </a:solidFill>
                        </a:rPr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46835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07472-CFD5-40E3-B80A-960D499C81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C54EA4-7C61-49F2-86A8-280822E36FD6}"/>
              </a:ext>
            </a:extLst>
          </p:cNvPr>
          <p:cNvSpPr txBox="1"/>
          <p:nvPr/>
        </p:nvSpPr>
        <p:spPr>
          <a:xfrm>
            <a:off x="58998" y="4749851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Srinivas Pakala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7"/>
          <p:cNvSpPr txBox="1">
            <a:spLocks noGrp="1"/>
          </p:cNvSpPr>
          <p:nvPr>
            <p:ph type="title"/>
          </p:nvPr>
        </p:nvSpPr>
        <p:spPr>
          <a:xfrm>
            <a:off x="477900" y="565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Consideration</a:t>
            </a:r>
            <a:endParaRPr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618" name="Google Shape;618;p77"/>
          <p:cNvSpPr txBox="1">
            <a:spLocks noGrp="1"/>
          </p:cNvSpPr>
          <p:nvPr>
            <p:ph type="body" idx="1"/>
          </p:nvPr>
        </p:nvSpPr>
        <p:spPr>
          <a:xfrm>
            <a:off x="477900" y="1353600"/>
            <a:ext cx="8666100" cy="2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The results of sentimental analysis will be in </a:t>
            </a:r>
          </a:p>
          <a:p>
            <a:pPr lvl="1" indent="-3810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Positive</a:t>
            </a:r>
          </a:p>
          <a:p>
            <a:pPr lvl="1" indent="-3810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Negative</a:t>
            </a:r>
          </a:p>
          <a:p>
            <a:pPr lvl="1" indent="-3810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Neutral</a:t>
            </a:r>
          </a:p>
          <a:p>
            <a:pPr marL="533400" lvl="1" indent="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400"/>
              <a:buNone/>
            </a:pPr>
            <a:endParaRPr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As we can not find precision for Neutral, so we came up with 2 strategies</a:t>
            </a:r>
            <a:endParaRPr sz="24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lvl="2" indent="-38100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Arial"/>
              <a:buAutoNum type="alphaLcPeriod"/>
            </a:pPr>
            <a:r>
              <a:rPr lang="en" sz="24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Neutral as Positive</a:t>
            </a:r>
            <a:endParaRPr sz="24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lvl="2" indent="-38100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Arial"/>
              <a:buAutoNum type="alphaLcPeriod"/>
            </a:pPr>
            <a:r>
              <a:rPr lang="en" sz="24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Neutral as Negative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FB173A-B558-4699-9358-55CD692E0E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F088E4-7D29-415F-82E9-6B0AEF31937F}"/>
              </a:ext>
            </a:extLst>
          </p:cNvPr>
          <p:cNvSpPr txBox="1"/>
          <p:nvPr/>
        </p:nvSpPr>
        <p:spPr>
          <a:xfrm>
            <a:off x="58998" y="4761281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Srinivas Pakala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8"/>
          <p:cNvSpPr txBox="1">
            <a:spLocks noGrp="1"/>
          </p:cNvSpPr>
          <p:nvPr>
            <p:ph type="title"/>
          </p:nvPr>
        </p:nvSpPr>
        <p:spPr>
          <a:xfrm>
            <a:off x="682100" y="503582"/>
            <a:ext cx="78867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Considering </a:t>
            </a:r>
            <a:r>
              <a:rPr lang="en" dirty="0">
                <a:solidFill>
                  <a:srgbClr val="4472C4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Neutral</a:t>
            </a:r>
            <a:r>
              <a:rPr lang="en" dirty="0">
                <a:solidFill>
                  <a:schemeClr val="accent2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tweets as </a:t>
            </a:r>
            <a:r>
              <a:rPr lang="en" dirty="0">
                <a:solidFill>
                  <a:srgbClr val="28A745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Positive</a:t>
            </a:r>
            <a:endParaRPr dirty="0">
              <a:solidFill>
                <a:srgbClr val="28A745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graphicFrame>
        <p:nvGraphicFramePr>
          <p:cNvPr id="624" name="Google Shape;624;p78"/>
          <p:cNvGraphicFramePr/>
          <p:nvPr>
            <p:extLst>
              <p:ext uri="{D42A27DB-BD31-4B8C-83A1-F6EECF244321}">
                <p14:modId xmlns:p14="http://schemas.microsoft.com/office/powerpoint/2010/main" val="31484450"/>
              </p:ext>
            </p:extLst>
          </p:nvPr>
        </p:nvGraphicFramePr>
        <p:xfrm>
          <a:off x="682100" y="1326164"/>
          <a:ext cx="6967825" cy="1121900"/>
        </p:xfrm>
        <a:graphic>
          <a:graphicData uri="http://schemas.openxmlformats.org/drawingml/2006/table">
            <a:tbl>
              <a:tblPr>
                <a:noFill/>
                <a:tableStyleId>{76C7F991-84FE-456A-BF9C-3A054ABFDDB9}</a:tableStyleId>
              </a:tblPr>
              <a:tblGrid>
                <a:gridCol w="232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3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5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7150" marR="7150" marT="71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u="none" strike="noStrike" cap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TP </a:t>
                      </a:r>
                      <a:endParaRPr sz="2200" b="1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7150" marR="7150" marT="71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u="none" strike="noStrike" cap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FP</a:t>
                      </a:r>
                      <a:endParaRPr sz="2200" b="1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7150" marR="7150" marT="71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u="none" strike="noStrike" cap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Precision</a:t>
                      </a:r>
                      <a:endParaRPr sz="2200" b="1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7150" marR="7150" marT="71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u="none" strike="noStrike" cap="non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Custom classifier</a:t>
                      </a:r>
                      <a:endParaRPr sz="2200" b="1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7150" marR="7150" marT="71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u="none" strike="noStrike" cap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428</a:t>
                      </a:r>
                      <a:endParaRPr sz="2200" b="1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7150" marR="7150" marT="71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u="none" strike="noStrike" cap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177</a:t>
                      </a:r>
                      <a:endParaRPr sz="2200" b="1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7150" marR="7150" marT="71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u="none" strike="noStrike" cap="non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0.707438</a:t>
                      </a:r>
                      <a:endParaRPr sz="2200" b="1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7150" marR="7150" marT="71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TextBlob</a:t>
                      </a:r>
                      <a:endParaRPr sz="2200" b="1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7150" marR="7150" marT="71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u="none" strike="noStrike" cap="non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447</a:t>
                      </a:r>
                      <a:endParaRPr sz="2200" b="1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7150" marR="7150" marT="71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u="none" strike="noStrike" cap="non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166</a:t>
                      </a:r>
                      <a:endParaRPr sz="2200" b="1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7150" marR="7150" marT="71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u="none" strike="noStrike" cap="non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0.729201</a:t>
                      </a:r>
                      <a:endParaRPr sz="2200" b="1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7150" marR="7150" marT="71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25" name="Google Shape;625;p78"/>
          <p:cNvSpPr txBox="1"/>
          <p:nvPr/>
        </p:nvSpPr>
        <p:spPr>
          <a:xfrm>
            <a:off x="360293" y="2623885"/>
            <a:ext cx="8500678" cy="20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400" i="0" u="none" strike="noStrike" cap="none" dirty="0">
                <a:latin typeface="Calibri" panose="020F0502020204030204" pitchFamily="34" charset="0"/>
                <a:cs typeface="Calibri" panose="020F0502020204030204" pitchFamily="34" charset="0"/>
              </a:rPr>
              <a:t>Precision of </a:t>
            </a:r>
            <a:r>
              <a:rPr lang="en-US" sz="2400" b="1" i="0" u="none" strike="noStrike" cap="none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" sz="2400" b="1" i="0" u="none" strike="noStrike" cap="none" dirty="0">
                <a:latin typeface="Calibri" panose="020F0502020204030204" pitchFamily="34" charset="0"/>
                <a:cs typeface="Calibri" panose="020F0502020204030204" pitchFamily="34" charset="0"/>
              </a:rPr>
              <a:t>ustom </a:t>
            </a:r>
            <a:r>
              <a:rPr lang="en-US" sz="2400" b="1" i="0" u="none" strike="noStrike" cap="none" dirty="0">
                <a:latin typeface="Calibri" panose="020F0502020204030204" pitchFamily="34" charset="0"/>
                <a:cs typeface="Calibri" panose="020F0502020204030204" pitchFamily="34" charset="0"/>
              </a:rPr>
              <a:t>Analyzer </a:t>
            </a:r>
            <a:r>
              <a:rPr lang="en" sz="2400" i="0" u="none" strike="noStrike" cap="none" dirty="0">
                <a:latin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lang="en" sz="24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70.74%</a:t>
            </a:r>
            <a:r>
              <a:rPr lang="en" sz="2400" i="0" u="none" strike="noStrike" cap="none" dirty="0">
                <a:latin typeface="Calibri" panose="020F0502020204030204" pitchFamily="34" charset="0"/>
                <a:cs typeface="Calibri" panose="020F0502020204030204" pitchFamily="34" charset="0"/>
              </a:rPr>
              <a:t> when we consider </a:t>
            </a:r>
            <a:r>
              <a:rPr lang="en" sz="2600" b="1" dirty="0">
                <a:solidFill>
                  <a:srgbClr val="4472C4"/>
                </a:solidFill>
                <a:latin typeface="Calibri" panose="020F0502020204030204" pitchFamily="34" charset="0"/>
                <a:cs typeface="Calibri" panose="020F0502020204030204" pitchFamily="34" charset="0"/>
                <a:sym typeface="Raleway"/>
              </a:rPr>
              <a:t>neutral tweets </a:t>
            </a:r>
            <a:r>
              <a:rPr lang="en" sz="2400" i="0" u="none" strike="noStrike" cap="none" dirty="0">
                <a:latin typeface="Calibri" panose="020F0502020204030204" pitchFamily="34" charset="0"/>
                <a:cs typeface="Calibri" panose="020F0502020204030204" pitchFamily="34" charset="0"/>
              </a:rPr>
              <a:t>as </a:t>
            </a:r>
            <a:r>
              <a:rPr lang="en" sz="2400" b="1" dirty="0">
                <a:solidFill>
                  <a:srgbClr val="28A7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positive</a:t>
            </a:r>
            <a:r>
              <a:rPr lang="en" sz="2400" b="1" i="0" u="none" strike="noStrike" cap="none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tweets</a:t>
            </a:r>
            <a:r>
              <a:rPr lang="en" sz="2400" i="0" u="none" strike="noStrike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Precision of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TextBlob</a:t>
            </a:r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" sz="24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72.92%</a:t>
            </a:r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 when we consider </a:t>
            </a:r>
            <a:r>
              <a:rPr lang="en" sz="2600" b="1" dirty="0">
                <a:solidFill>
                  <a:srgbClr val="4472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neutral tweets </a:t>
            </a:r>
            <a:r>
              <a:rPr lang="en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" sz="2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2400" b="1" dirty="0">
                <a:solidFill>
                  <a:srgbClr val="28A7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positive</a:t>
            </a:r>
            <a:r>
              <a:rPr lang="en" sz="2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tweets.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9CB2B8-61E7-40CD-ABE8-62117214F5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A77FCA-043C-47EE-B843-FC924F93228A}"/>
              </a:ext>
            </a:extLst>
          </p:cNvPr>
          <p:cNvSpPr txBox="1"/>
          <p:nvPr/>
        </p:nvSpPr>
        <p:spPr>
          <a:xfrm>
            <a:off x="58998" y="4749851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Srinivas Pakala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9"/>
          <p:cNvSpPr txBox="1">
            <a:spLocks noGrp="1"/>
          </p:cNvSpPr>
          <p:nvPr>
            <p:ph type="title"/>
          </p:nvPr>
        </p:nvSpPr>
        <p:spPr>
          <a:xfrm>
            <a:off x="620000" y="6182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Results for considering </a:t>
            </a:r>
            <a:r>
              <a:rPr lang="en" sz="24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Neutral 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tweets as </a:t>
            </a:r>
            <a:r>
              <a:rPr lang="en" sz="2400">
                <a:solidFill>
                  <a:srgbClr val="28A745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r>
              <a:rPr lang="en" sz="2400" b="1">
                <a:solidFill>
                  <a:srgbClr val="28A745"/>
                </a:solidFill>
              </a:rPr>
              <a:t> </a:t>
            </a:r>
            <a:endParaRPr sz="2400" b="1">
              <a:solidFill>
                <a:srgbClr val="28A745"/>
              </a:solidFill>
            </a:endParaRPr>
          </a:p>
        </p:txBody>
      </p:sp>
      <p:sp>
        <p:nvSpPr>
          <p:cNvPr id="631" name="Google Shape;631;p79"/>
          <p:cNvSpPr txBox="1"/>
          <p:nvPr/>
        </p:nvSpPr>
        <p:spPr>
          <a:xfrm>
            <a:off x="4817305" y="4061743"/>
            <a:ext cx="33552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632" name="Google Shape;63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00" y="1492383"/>
            <a:ext cx="4038125" cy="2336817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79"/>
          <p:cNvSpPr txBox="1"/>
          <p:nvPr/>
        </p:nvSpPr>
        <p:spPr>
          <a:xfrm>
            <a:off x="320545" y="3996338"/>
            <a:ext cx="43227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100"/>
            </a:pPr>
            <a:r>
              <a:rPr lang="en" sz="2000" b="1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   </a:t>
            </a:r>
            <a:r>
              <a:rPr lang="en" sz="2000" b="1" dirty="0">
                <a:latin typeface="Calibri" panose="020F0502020204030204" pitchFamily="34" charset="0"/>
                <a:cs typeface="Calibri" panose="020F0502020204030204" pitchFamily="34" charset="0"/>
              </a:rPr>
              <a:t>Custom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Analyzer</a:t>
            </a:r>
            <a:r>
              <a:rPr lang="en" sz="2000" b="1" dirty="0">
                <a:latin typeface="Calibri" panose="020F0502020204030204" pitchFamily="34" charset="0"/>
                <a:cs typeface="Calibri" panose="020F0502020204030204" pitchFamily="34" charset="0"/>
              </a:rPr>
              <a:t> Precision</a:t>
            </a:r>
            <a:endParaRPr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4" name="Google Shape;634;p79"/>
          <p:cNvSpPr txBox="1"/>
          <p:nvPr/>
        </p:nvSpPr>
        <p:spPr>
          <a:xfrm>
            <a:off x="5315543" y="3940713"/>
            <a:ext cx="3196200" cy="8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000" b="1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   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TextBlob</a:t>
            </a:r>
            <a:r>
              <a:rPr lang="en" sz="2000" b="1" dirty="0">
                <a:latin typeface="Calibri" panose="020F0502020204030204" pitchFamily="34" charset="0"/>
                <a:cs typeface="Calibri" panose="020F0502020204030204" pitchFamily="34" charset="0"/>
              </a:rPr>
              <a:t> Precision</a:t>
            </a:r>
            <a:endParaRPr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35" name="Google Shape;63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163" y="1325231"/>
            <a:ext cx="4246721" cy="26711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D07CF1-235C-4BE9-81F8-99F7013158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821920-4EDF-4B34-9E9F-57C476F45425}"/>
              </a:ext>
            </a:extLst>
          </p:cNvPr>
          <p:cNvSpPr txBox="1"/>
          <p:nvPr/>
        </p:nvSpPr>
        <p:spPr>
          <a:xfrm>
            <a:off x="58998" y="4761281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Srinivas Pakala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0"/>
          <p:cNvSpPr txBox="1">
            <a:spLocks noGrp="1"/>
          </p:cNvSpPr>
          <p:nvPr>
            <p:ph type="title"/>
          </p:nvPr>
        </p:nvSpPr>
        <p:spPr>
          <a:xfrm>
            <a:off x="589950" y="6401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Results for considering </a:t>
            </a:r>
            <a:r>
              <a:rPr lang="en" sz="2400" dirty="0">
                <a:solidFill>
                  <a:srgbClr val="4472C4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Neutral</a:t>
            </a:r>
            <a:r>
              <a:rPr lang="en" sz="2400" dirty="0">
                <a:solidFill>
                  <a:schemeClr val="accent2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" sz="2400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tweets as </a:t>
            </a:r>
            <a:r>
              <a:rPr lang="en" sz="2400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Negative</a:t>
            </a:r>
            <a:endParaRPr sz="2400" dirty="0">
              <a:solidFill>
                <a:srgbClr val="FF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graphicFrame>
        <p:nvGraphicFramePr>
          <p:cNvPr id="641" name="Google Shape;641;p80"/>
          <p:cNvGraphicFramePr/>
          <p:nvPr>
            <p:extLst>
              <p:ext uri="{D42A27DB-BD31-4B8C-83A1-F6EECF244321}">
                <p14:modId xmlns:p14="http://schemas.microsoft.com/office/powerpoint/2010/main" val="2067123407"/>
              </p:ext>
            </p:extLst>
          </p:nvPr>
        </p:nvGraphicFramePr>
        <p:xfrm>
          <a:off x="674720" y="1568438"/>
          <a:ext cx="7025225" cy="1123710"/>
        </p:xfrm>
        <a:graphic>
          <a:graphicData uri="http://schemas.openxmlformats.org/drawingml/2006/table">
            <a:tbl>
              <a:tblPr>
                <a:noFill/>
                <a:tableStyleId>{76C7F991-84FE-456A-BF9C-3A054ABFDDB9}</a:tableStyleId>
              </a:tblPr>
              <a:tblGrid>
                <a:gridCol w="263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5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1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7150" marR="7150" marT="71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u="none" strike="noStrike" cap="non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TP </a:t>
                      </a:r>
                      <a:endParaRPr sz="2400" b="1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7150" marR="7150" marT="71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u="none" strike="noStrike" cap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FP</a:t>
                      </a:r>
                      <a:endParaRPr sz="2400" b="1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7150" marR="7150" marT="71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u="none" strike="noStrike" cap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Precision</a:t>
                      </a:r>
                      <a:endParaRPr sz="2400" b="1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7150" marR="7150" marT="71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en" sz="2400" u="none" strike="noStrike" cap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Custom classifier</a:t>
                      </a:r>
                      <a:endParaRPr sz="2400" b="1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7150" marR="7150" marT="71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u="none" strike="noStrike" cap="non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151</a:t>
                      </a:r>
                      <a:endParaRPr sz="2400" b="1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7150" marR="7150" marT="71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u="none" strike="noStrike" cap="non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68</a:t>
                      </a:r>
                      <a:endParaRPr sz="2400" b="1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7150" marR="7150" marT="71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u="none" strike="noStrike" cap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0.689498</a:t>
                      </a:r>
                      <a:endParaRPr sz="2400" b="1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7150" marR="7150" marT="71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TextBlob</a:t>
                      </a:r>
                      <a:endParaRPr sz="2400" b="1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7150" marR="7150" marT="71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u="none" strike="noStrike" cap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183</a:t>
                      </a:r>
                      <a:endParaRPr sz="2400" b="1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7150" marR="7150" marT="71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u="none" strike="noStrike" cap="non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95</a:t>
                      </a:r>
                      <a:endParaRPr sz="2400" b="1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7150" marR="7150" marT="71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u="none" strike="noStrike" cap="non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0.658273</a:t>
                      </a:r>
                      <a:endParaRPr sz="2400" b="1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7150" marR="7150" marT="71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42" name="Google Shape;642;p80"/>
          <p:cNvSpPr txBox="1"/>
          <p:nvPr/>
        </p:nvSpPr>
        <p:spPr>
          <a:xfrm>
            <a:off x="628650" y="2922104"/>
            <a:ext cx="7611000" cy="20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Precision of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Custom Analyzer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68.94%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when we consider </a:t>
            </a:r>
            <a:r>
              <a:rPr lang="en-US" sz="2600" b="1" dirty="0">
                <a:solidFill>
                  <a:srgbClr val="4472C4"/>
                </a:solidFill>
                <a:latin typeface="Calibri" panose="020F0502020204030204" pitchFamily="34" charset="0"/>
                <a:cs typeface="Calibri" panose="020F0502020204030204" pitchFamily="34" charset="0"/>
                <a:sym typeface="Raleway"/>
              </a:rPr>
              <a:t>neutral tweets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tweets.</a:t>
            </a:r>
          </a:p>
          <a:p>
            <a:pPr lvl="0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Precision of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TextBlob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65.82%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when we consider </a:t>
            </a:r>
            <a:r>
              <a:rPr lang="en-US" sz="2600" b="1" dirty="0">
                <a:solidFill>
                  <a:srgbClr val="4472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neutral tweets </a:t>
            </a: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2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tweets.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AFB749-6338-420B-A951-571E3B6A26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3B55E-6CD4-43DA-A294-253106BEB8D8}"/>
              </a:ext>
            </a:extLst>
          </p:cNvPr>
          <p:cNvSpPr txBox="1"/>
          <p:nvPr/>
        </p:nvSpPr>
        <p:spPr>
          <a:xfrm>
            <a:off x="58998" y="4749851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Srinivas Pakala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9100" y="3674348"/>
            <a:ext cx="4485900" cy="4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800" y="1318649"/>
            <a:ext cx="4128742" cy="2590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81"/>
          <p:cNvSpPr txBox="1"/>
          <p:nvPr/>
        </p:nvSpPr>
        <p:spPr>
          <a:xfrm>
            <a:off x="431800" y="544675"/>
            <a:ext cx="746633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" sz="2600" b="1" dirty="0">
                <a:latin typeface="Calibri" panose="020F0502020204030204" pitchFamily="34" charset="0"/>
                <a:cs typeface="Calibri" panose="020F0502020204030204" pitchFamily="34" charset="0"/>
              </a:rPr>
              <a:t>Results for considering </a:t>
            </a:r>
            <a:r>
              <a:rPr lang="en" sz="2600" b="1" dirty="0">
                <a:solidFill>
                  <a:srgbClr val="4472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Neutral</a:t>
            </a:r>
            <a:r>
              <a:rPr lang="en" sz="26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2600" b="1" dirty="0">
                <a:latin typeface="Calibri" panose="020F0502020204030204" pitchFamily="34" charset="0"/>
                <a:cs typeface="Calibri" panose="020F0502020204030204" pitchFamily="34" charset="0"/>
              </a:rPr>
              <a:t>tweets as </a:t>
            </a:r>
            <a:r>
              <a:rPr lang="en" sz="2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</a:t>
            </a:r>
            <a:r>
              <a:rPr lang="en" sz="26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6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0" name="Google Shape;650;p81"/>
          <p:cNvSpPr txBox="1"/>
          <p:nvPr/>
        </p:nvSpPr>
        <p:spPr>
          <a:xfrm>
            <a:off x="591100" y="3983750"/>
            <a:ext cx="42024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100"/>
            </a:pPr>
            <a:r>
              <a:rPr lang="en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Custom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Analyzer</a:t>
            </a:r>
            <a:r>
              <a:rPr lang="en" sz="2000" b="1" dirty="0">
                <a:latin typeface="Calibri" panose="020F0502020204030204" pitchFamily="34" charset="0"/>
                <a:cs typeface="Calibri" panose="020F0502020204030204" pitchFamily="34" charset="0"/>
              </a:rPr>
              <a:t> Precision</a:t>
            </a:r>
            <a:endParaRPr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51" name="Google Shape;651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7200" y="1318650"/>
            <a:ext cx="4652575" cy="25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1"/>
          <p:cNvSpPr txBox="1"/>
          <p:nvPr/>
        </p:nvSpPr>
        <p:spPr>
          <a:xfrm>
            <a:off x="5442650" y="3992900"/>
            <a:ext cx="30768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100"/>
            </a:pPr>
            <a:r>
              <a:rPr lang="en" sz="2000" b="1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 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TextBlob</a:t>
            </a:r>
            <a:r>
              <a:rPr lang="en" sz="2000" b="1" dirty="0">
                <a:latin typeface="Calibri" panose="020F0502020204030204" pitchFamily="34" charset="0"/>
                <a:cs typeface="Calibri" panose="020F0502020204030204" pitchFamily="34" charset="0"/>
              </a:rPr>
              <a:t> Precision</a:t>
            </a:r>
            <a:endParaRPr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63B50E-8783-4C9C-BF2C-826802A36A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F6B488-537D-4131-A3D6-B300899F3D0C}"/>
              </a:ext>
            </a:extLst>
          </p:cNvPr>
          <p:cNvSpPr txBox="1"/>
          <p:nvPr/>
        </p:nvSpPr>
        <p:spPr>
          <a:xfrm>
            <a:off x="58998" y="4749851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Srinivas Pakala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2"/>
          <p:cNvSpPr txBox="1">
            <a:spLocks noGrp="1"/>
          </p:cNvSpPr>
          <p:nvPr>
            <p:ph type="title"/>
          </p:nvPr>
        </p:nvSpPr>
        <p:spPr>
          <a:xfrm>
            <a:off x="727650" y="5490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#MeToo Tweets analysis</a:t>
            </a:r>
            <a:endParaRPr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5" name="Google Shape;585;p72"/>
          <p:cNvSpPr txBox="1">
            <a:spLocks noGrp="1"/>
          </p:cNvSpPr>
          <p:nvPr>
            <p:ph type="body" idx="1"/>
          </p:nvPr>
        </p:nvSpPr>
        <p:spPr>
          <a:xfrm>
            <a:off x="64124" y="1501675"/>
            <a:ext cx="907987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indent="-342900">
              <a:lnSpc>
                <a:spcPct val="90000"/>
              </a:lnSpc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400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Data: </a:t>
            </a:r>
            <a:r>
              <a:rPr lang="en" sz="24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Tweets on #MeToo</a:t>
            </a:r>
            <a:endParaRPr sz="24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800100" indent="-3429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400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Data Source: </a:t>
            </a:r>
            <a:r>
              <a:rPr lang="en" sz="24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Data World</a:t>
            </a:r>
            <a:endParaRPr sz="24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800100" indent="-3429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400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Dates range: </a:t>
            </a:r>
            <a:endParaRPr sz="2400" b="1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1117600" lvl="1" indent="-34290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The tweets have been collected for </a:t>
            </a:r>
            <a:r>
              <a:rPr lang="en" sz="2400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5 months </a:t>
            </a:r>
            <a:r>
              <a:rPr lang="en" sz="24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from </a:t>
            </a:r>
            <a:r>
              <a:rPr lang="en" sz="2400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October 2017 to February 2018</a:t>
            </a:r>
            <a:r>
              <a:rPr lang="en" sz="24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.</a:t>
            </a:r>
            <a:endParaRPr sz="24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800100" indent="-3429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400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Total number of records: </a:t>
            </a:r>
            <a:r>
              <a:rPr lang="en" sz="24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393,869</a:t>
            </a:r>
            <a:endParaRPr sz="24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41FBD3-91B0-459C-BEB0-00C26741D0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7B408-9650-42EC-89DA-4B4709F0DC51}"/>
              </a:ext>
            </a:extLst>
          </p:cNvPr>
          <p:cNvSpPr txBox="1"/>
          <p:nvPr/>
        </p:nvSpPr>
        <p:spPr>
          <a:xfrm>
            <a:off x="58998" y="4749851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Durga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Charan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Potukuru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0E3E51D-B333-4724-9533-9D8AB1215B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1582657"/>
              </p:ext>
            </p:extLst>
          </p:nvPr>
        </p:nvGraphicFramePr>
        <p:xfrm>
          <a:off x="709113" y="1028697"/>
          <a:ext cx="7358744" cy="42780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Google Shape;597;p74">
            <a:extLst>
              <a:ext uri="{FF2B5EF4-FFF2-40B4-BE49-F238E27FC236}">
                <a16:creationId xmlns:a16="http://schemas.microsoft.com/office/drawing/2014/main" id="{A02AC3F5-F73C-4AEC-B541-6BB5B87E61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4285" y="597813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Month-wise analysis of tweets on #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MeToo</a:t>
            </a:r>
            <a:endParaRPr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1B25E3-889B-4BCD-99E9-04FBD48190D5}"/>
              </a:ext>
            </a:extLst>
          </p:cNvPr>
          <p:cNvSpPr/>
          <p:nvPr/>
        </p:nvSpPr>
        <p:spPr>
          <a:xfrm>
            <a:off x="2570105" y="1351531"/>
            <a:ext cx="383630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90000"/>
              </a:lnSpc>
              <a:spcBef>
                <a:spcPts val="800"/>
              </a:spcBef>
              <a:buSzPts val="2200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Total number of tweets - 393,869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48A59C-76CD-4BBD-9F7C-9164BD2ED8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6D094-54CD-456D-BE8A-84333AC12539}"/>
              </a:ext>
            </a:extLst>
          </p:cNvPr>
          <p:cNvSpPr txBox="1"/>
          <p:nvPr/>
        </p:nvSpPr>
        <p:spPr>
          <a:xfrm>
            <a:off x="58998" y="4749851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Durga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Charan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Potukuru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A04C6F-3485-4C4B-8064-FFEB2A83868C}"/>
              </a:ext>
            </a:extLst>
          </p:cNvPr>
          <p:cNvSpPr/>
          <p:nvPr/>
        </p:nvSpPr>
        <p:spPr>
          <a:xfrm>
            <a:off x="7524838" y="1644251"/>
            <a:ext cx="285750" cy="24002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7ACA22-796A-433D-A84D-1FDA90FA3ABA}"/>
              </a:ext>
            </a:extLst>
          </p:cNvPr>
          <p:cNvSpPr/>
          <p:nvPr/>
        </p:nvSpPr>
        <p:spPr>
          <a:xfrm>
            <a:off x="7524838" y="2087116"/>
            <a:ext cx="285750" cy="2400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F956C-E8ED-49B7-9AEA-3315F1C4342C}"/>
              </a:ext>
            </a:extLst>
          </p:cNvPr>
          <p:cNvSpPr txBox="1"/>
          <p:nvPr/>
        </p:nvSpPr>
        <p:spPr>
          <a:xfrm>
            <a:off x="7929014" y="1610375"/>
            <a:ext cx="833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2017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3D0D0-E20E-42D4-9975-AD91ADA3A289}"/>
              </a:ext>
            </a:extLst>
          </p:cNvPr>
          <p:cNvSpPr txBox="1"/>
          <p:nvPr/>
        </p:nvSpPr>
        <p:spPr>
          <a:xfrm>
            <a:off x="7929013" y="2087116"/>
            <a:ext cx="833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417973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4"/>
          <p:cNvSpPr txBox="1"/>
          <p:nvPr/>
        </p:nvSpPr>
        <p:spPr>
          <a:xfrm>
            <a:off x="3642960" y="2546038"/>
            <a:ext cx="7811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200"/>
          </a:p>
        </p:txBody>
      </p:sp>
      <p:sp>
        <p:nvSpPr>
          <p:cNvPr id="597" name="Google Shape;597;p74"/>
          <p:cNvSpPr txBox="1">
            <a:spLocks noGrp="1"/>
          </p:cNvSpPr>
          <p:nvPr>
            <p:ph type="title"/>
          </p:nvPr>
        </p:nvSpPr>
        <p:spPr>
          <a:xfrm>
            <a:off x="727800" y="5963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Attributes of Tweets Object</a:t>
            </a:r>
            <a:endParaRPr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8" name="Google Shape;598;p74"/>
          <p:cNvSpPr txBox="1">
            <a:spLocks noGrp="1"/>
          </p:cNvSpPr>
          <p:nvPr>
            <p:ph type="body" idx="1"/>
          </p:nvPr>
        </p:nvSpPr>
        <p:spPr>
          <a:xfrm>
            <a:off x="727800" y="108112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200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TweetId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id</a:t>
            </a:r>
            <a:endParaRPr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insertdate</a:t>
            </a:r>
            <a:endParaRPr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twitterhandle</a:t>
            </a:r>
            <a:endParaRPr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followers</a:t>
            </a:r>
            <a:endParaRPr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hashtagsearched</a:t>
            </a:r>
            <a:endParaRPr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200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Dateoftweet</a:t>
            </a:r>
            <a:endParaRPr sz="2200" b="1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74"/>
          <p:cNvSpPr txBox="1">
            <a:spLocks noGrp="1"/>
          </p:cNvSpPr>
          <p:nvPr>
            <p:ph type="body" idx="2"/>
          </p:nvPr>
        </p:nvSpPr>
        <p:spPr>
          <a:xfrm>
            <a:off x="4572000" y="1081125"/>
            <a:ext cx="4446536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200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text</a:t>
            </a:r>
            <a:endParaRPr sz="2200" b="1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lastcontactdate</a:t>
            </a:r>
            <a:endParaRPr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Lasttimelinepull</a:t>
            </a:r>
            <a:endParaRPr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lasttimetweetsanalyzed</a:t>
            </a:r>
            <a:endParaRPr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Numberoftweetsanalysed</a:t>
            </a:r>
            <a:endParaRPr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Numberoftweetsabouthash</a:t>
            </a:r>
            <a:endParaRPr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actualtwitterdate</a:t>
            </a:r>
            <a:endParaRPr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85F128F-958A-45CE-AF63-499D9AD98BEE}"/>
              </a:ext>
            </a:extLst>
          </p:cNvPr>
          <p:cNvSpPr/>
          <p:nvPr/>
        </p:nvSpPr>
        <p:spPr>
          <a:xfrm>
            <a:off x="727800" y="1271308"/>
            <a:ext cx="1688078" cy="6697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772A55-CDBD-41AD-8288-8D0FF3200F9F}"/>
              </a:ext>
            </a:extLst>
          </p:cNvPr>
          <p:cNvSpPr/>
          <p:nvPr/>
        </p:nvSpPr>
        <p:spPr>
          <a:xfrm>
            <a:off x="4572000" y="1332036"/>
            <a:ext cx="1480457" cy="540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E0D044-B514-4275-B2D6-1D572C1333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94B6C3-8ED4-4E38-A173-37146D434D72}"/>
              </a:ext>
            </a:extLst>
          </p:cNvPr>
          <p:cNvSpPr txBox="1"/>
          <p:nvPr/>
        </p:nvSpPr>
        <p:spPr>
          <a:xfrm>
            <a:off x="58998" y="4761281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Durga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Charan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Potukuru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9F2AD1-5293-4481-8C37-5552B34C9BA5}"/>
              </a:ext>
            </a:extLst>
          </p:cNvPr>
          <p:cNvSpPr/>
          <p:nvPr/>
        </p:nvSpPr>
        <p:spPr>
          <a:xfrm>
            <a:off x="1150508" y="4370992"/>
            <a:ext cx="1688078" cy="6697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" grpId="0" uiExpand="1"/>
      <p:bldP spid="599" grpId="0"/>
      <p:bldP spid="2" grpId="0" animBg="1"/>
      <p:bldP spid="7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3"/>
          <p:cNvSpPr txBox="1">
            <a:spLocks noGrp="1"/>
          </p:cNvSpPr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Results of #MeToo Analysis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3695974-9E36-4F3D-AB0F-68498F8C3D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6976017"/>
              </p:ext>
            </p:extLst>
          </p:nvPr>
        </p:nvGraphicFramePr>
        <p:xfrm>
          <a:off x="272142" y="513261"/>
          <a:ext cx="8871858" cy="4185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44ECD5-3D22-4448-9666-5499BBCA38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50E50-AB3A-4A69-9D44-D7A8CF761C64}"/>
              </a:ext>
            </a:extLst>
          </p:cNvPr>
          <p:cNvSpPr txBox="1"/>
          <p:nvPr/>
        </p:nvSpPr>
        <p:spPr>
          <a:xfrm>
            <a:off x="-55302" y="4829861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Durga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Charan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Potukuru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715666-A0EE-4AA4-8072-CC034C970F48}"/>
              </a:ext>
            </a:extLst>
          </p:cNvPr>
          <p:cNvSpPr txBox="1"/>
          <p:nvPr/>
        </p:nvSpPr>
        <p:spPr>
          <a:xfrm>
            <a:off x="1248032" y="4560318"/>
            <a:ext cx="1359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6019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D58F22-34B6-4A0A-B6F1-821CF34C4329}"/>
              </a:ext>
            </a:extLst>
          </p:cNvPr>
          <p:cNvSpPr txBox="1"/>
          <p:nvPr/>
        </p:nvSpPr>
        <p:spPr>
          <a:xfrm>
            <a:off x="2607275" y="4570446"/>
            <a:ext cx="1359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112511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B9B661-3F16-4C73-AF90-0153B7077078}"/>
              </a:ext>
            </a:extLst>
          </p:cNvPr>
          <p:cNvSpPr txBox="1"/>
          <p:nvPr/>
        </p:nvSpPr>
        <p:spPr>
          <a:xfrm>
            <a:off x="3966518" y="4590691"/>
            <a:ext cx="1359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144611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B466C-7B89-4656-986A-9DDA09EC4CEC}"/>
              </a:ext>
            </a:extLst>
          </p:cNvPr>
          <p:cNvSpPr txBox="1"/>
          <p:nvPr/>
        </p:nvSpPr>
        <p:spPr>
          <a:xfrm>
            <a:off x="6808738" y="4570445"/>
            <a:ext cx="1359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22098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8A79DB-54A8-48E6-9F18-8BC1C478CDB3}"/>
              </a:ext>
            </a:extLst>
          </p:cNvPr>
          <p:cNvSpPr txBox="1"/>
          <p:nvPr/>
        </p:nvSpPr>
        <p:spPr>
          <a:xfrm>
            <a:off x="5387628" y="4576429"/>
            <a:ext cx="1359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108630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14EA75-7645-4C73-A972-5A5D05ED1061}"/>
              </a:ext>
            </a:extLst>
          </p:cNvPr>
          <p:cNvSpPr/>
          <p:nvPr/>
        </p:nvSpPr>
        <p:spPr>
          <a:xfrm>
            <a:off x="5164715" y="513261"/>
            <a:ext cx="383630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90000"/>
              </a:lnSpc>
              <a:spcBef>
                <a:spcPts val="800"/>
              </a:spcBef>
              <a:buSzPts val="2200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Total number of tweets - 393,869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category"/>
        </p:bldSub>
      </p:bldGraphic>
      <p:bldP spid="3" grpId="0"/>
      <p:bldP spid="8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2"/>
          <p:cNvPicPr preferRelativeResize="0"/>
          <p:nvPr/>
        </p:nvPicPr>
        <p:blipFill rotWithShape="1">
          <a:blip r:embed="rId3">
            <a:alphaModFix/>
          </a:blip>
          <a:srcRect l="10843" t="8876" r="9538" b="5521"/>
          <a:stretch/>
        </p:blipFill>
        <p:spPr>
          <a:xfrm>
            <a:off x="6184750" y="1618300"/>
            <a:ext cx="2676525" cy="235394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2"/>
          <p:cNvSpPr txBox="1">
            <a:spLocks noGrp="1"/>
          </p:cNvSpPr>
          <p:nvPr>
            <p:ph type="title"/>
          </p:nvPr>
        </p:nvSpPr>
        <p:spPr>
          <a:xfrm>
            <a:off x="727650" y="6161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" sz="26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Introduction	</a:t>
            </a:r>
            <a:endParaRPr sz="26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52"/>
          <p:cNvSpPr txBox="1"/>
          <p:nvPr/>
        </p:nvSpPr>
        <p:spPr>
          <a:xfrm>
            <a:off x="238350" y="1417575"/>
            <a:ext cx="6010500" cy="3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social issue is a problem that influences a considerable number of the individuals within a society. 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3">
              <a:lnSpc>
                <a:spcPct val="115000"/>
              </a:lnSpc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Example: </a:t>
            </a:r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BlackLivesMatter, Florence, MeToo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Study of people’s reaction on different social issues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By integrating the data science with sociology, we can analyse the huge data by using Machine learning algorithms.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5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DC9B62-E91C-41BF-B2AB-0D325E48F1FC}"/>
              </a:ext>
            </a:extLst>
          </p:cNvPr>
          <p:cNvSpPr txBox="1"/>
          <p:nvPr/>
        </p:nvSpPr>
        <p:spPr>
          <a:xfrm>
            <a:off x="58998" y="4823540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Vipul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Chandoor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2"/>
          <p:cNvSpPr txBox="1">
            <a:spLocks noGrp="1"/>
          </p:cNvSpPr>
          <p:nvPr>
            <p:ph type="title"/>
          </p:nvPr>
        </p:nvSpPr>
        <p:spPr>
          <a:xfrm>
            <a:off x="674725" y="6073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Limitations</a:t>
            </a:r>
            <a:endParaRPr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658" name="Google Shape;658;p82"/>
          <p:cNvSpPr txBox="1">
            <a:spLocks noGrp="1"/>
          </p:cNvSpPr>
          <p:nvPr>
            <p:ph type="body" idx="1"/>
          </p:nvPr>
        </p:nvSpPr>
        <p:spPr>
          <a:xfrm>
            <a:off x="532450" y="1441200"/>
            <a:ext cx="7688700" cy="28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18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No access to demographic data like age of the person, location, gender etc</a:t>
            </a:r>
            <a:endParaRPr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4318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Expensive historic data</a:t>
            </a:r>
            <a:endParaRPr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4318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Cannot retrieve data from other social media</a:t>
            </a:r>
            <a:endParaRPr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4318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Storage of historic data</a:t>
            </a:r>
            <a:endParaRPr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6262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680D19-9CF7-4E3E-A8BE-5BE9A03D12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14D17-F31A-43F8-B364-A3DDBAB38D62}"/>
              </a:ext>
            </a:extLst>
          </p:cNvPr>
          <p:cNvSpPr txBox="1"/>
          <p:nvPr/>
        </p:nvSpPr>
        <p:spPr>
          <a:xfrm>
            <a:off x="58998" y="4749851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Durga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Charan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Potukuru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3"/>
          <p:cNvSpPr txBox="1">
            <a:spLocks noGrp="1"/>
          </p:cNvSpPr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" sz="2600" i="0" u="none" strike="noStrike" cap="none" dirty="0">
                <a:solidFill>
                  <a:schemeClr val="dk2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Acknowledgement</a:t>
            </a:r>
            <a:endParaRPr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664" name="Google Shape;664;p83"/>
          <p:cNvSpPr txBox="1">
            <a:spLocks noGrp="1"/>
          </p:cNvSpPr>
          <p:nvPr>
            <p:ph type="body" idx="1"/>
          </p:nvPr>
        </p:nvSpPr>
        <p:spPr>
          <a:xfrm>
            <a:off x="487425" y="1898350"/>
            <a:ext cx="8337300" cy="24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We thank our client </a:t>
            </a:r>
            <a:r>
              <a:rPr lang="en" sz="2200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Dr. Shin</a:t>
            </a: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our professor </a:t>
            </a:r>
            <a:r>
              <a:rPr lang="en" sz="2200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Dr. Bandi</a:t>
            </a: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and other teams for their valuable time. We are grateful of your presence and your feedback motivates us to do better.</a:t>
            </a:r>
            <a:endParaRPr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14605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endParaRPr sz="2200" dirty="0"/>
          </a:p>
        </p:txBody>
      </p:sp>
      <p:sp>
        <p:nvSpPr>
          <p:cNvPr id="665" name="Google Shape;665;p8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4"/>
          <p:cNvSpPr txBox="1">
            <a:spLocks noGrp="1"/>
          </p:cNvSpPr>
          <p:nvPr>
            <p:ph type="ctrTitle"/>
          </p:nvPr>
        </p:nvSpPr>
        <p:spPr>
          <a:xfrm>
            <a:off x="269825" y="208960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dirty="0"/>
              <a:t>Thank You!</a:t>
            </a:r>
            <a:endParaRPr sz="5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927F45-C62B-4C81-BC1B-FEBDE408C5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5"/>
          <p:cNvSpPr txBox="1">
            <a:spLocks noGrp="1"/>
          </p:cNvSpPr>
          <p:nvPr>
            <p:ph type="title" idx="4294967295"/>
          </p:nvPr>
        </p:nvSpPr>
        <p:spPr>
          <a:xfrm>
            <a:off x="829813" y="-752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Sentiment analysis - Result</a:t>
            </a:r>
            <a:endParaRPr sz="2400"/>
          </a:p>
        </p:txBody>
      </p:sp>
      <p:graphicFrame>
        <p:nvGraphicFramePr>
          <p:cNvPr id="676" name="Google Shape;676;p85"/>
          <p:cNvGraphicFramePr/>
          <p:nvPr/>
        </p:nvGraphicFramePr>
        <p:xfrm>
          <a:off x="281325" y="459950"/>
          <a:ext cx="8581375" cy="4571670"/>
        </p:xfrm>
        <a:graphic>
          <a:graphicData uri="http://schemas.openxmlformats.org/drawingml/2006/table">
            <a:tbl>
              <a:tblPr>
                <a:noFill/>
                <a:tableStyleId>{7FD721B1-A4A3-47D6-A4E4-2BF0F6F7A682}</a:tableStyleId>
              </a:tblPr>
              <a:tblGrid>
                <a:gridCol w="63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7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7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5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S. No</a:t>
                      </a:r>
                      <a:endParaRPr b="1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Text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Manual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TextBlob</a:t>
                      </a:r>
                      <a:endParaRPr b="1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ParallelDots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Aylien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 love this sandwich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Positive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Positive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Positive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Positive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This is an amazing place!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Positive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Positive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Positive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Positive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 feel very good about these beers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Positive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Positive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Positive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Positive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This is my best work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Positive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Positive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Positive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Positive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What an awesome view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Positive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Positive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Positive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Positive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Tomorrow is Wednesday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Neutral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Neutral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Neutral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Neutral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 am tired of this stuff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Negative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Negative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Negative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Negative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 can't deal with this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Negative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Negative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Negative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Negative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He is my sworn enemy!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Neutral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Neutral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Negative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Positive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 am here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Neutral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Neutral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Neutral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Neutral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C82348-632A-410A-8987-3E8F6FFA1E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6"/>
          <p:cNvSpPr txBox="1">
            <a:spLocks noGrp="1"/>
          </p:cNvSpPr>
          <p:nvPr>
            <p:ph type="title"/>
          </p:nvPr>
        </p:nvSpPr>
        <p:spPr>
          <a:xfrm>
            <a:off x="727800" y="5910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 API - Conclusion</a:t>
            </a:r>
            <a:endParaRPr/>
          </a:p>
        </p:txBody>
      </p:sp>
      <p:sp>
        <p:nvSpPr>
          <p:cNvPr id="682" name="Google Shape;682;p86"/>
          <p:cNvSpPr txBox="1"/>
          <p:nvPr/>
        </p:nvSpPr>
        <p:spPr>
          <a:xfrm>
            <a:off x="820950" y="1492875"/>
            <a:ext cx="7502100" cy="2797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 dirty="0">
                <a:latin typeface="Raleway"/>
                <a:ea typeface="Raleway"/>
                <a:cs typeface="Raleway"/>
                <a:sym typeface="Raleway"/>
              </a:rPr>
              <a:t>Use </a:t>
            </a:r>
            <a:r>
              <a:rPr lang="en-US" sz="1800" dirty="0" err="1">
                <a:latin typeface="Raleway"/>
                <a:ea typeface="Raleway"/>
                <a:cs typeface="Raleway"/>
                <a:sym typeface="Raleway"/>
              </a:rPr>
              <a:t>TextBlob</a:t>
            </a:r>
            <a:r>
              <a:rPr lang="en" sz="1800" dirty="0">
                <a:latin typeface="Raleway"/>
                <a:ea typeface="Raleway"/>
                <a:cs typeface="Raleway"/>
                <a:sym typeface="Raleway"/>
              </a:rPr>
              <a:t> API</a:t>
            </a:r>
            <a:endParaRPr sz="18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 dirty="0">
                <a:latin typeface="Raleway"/>
                <a:ea typeface="Raleway"/>
                <a:cs typeface="Raleway"/>
                <a:sym typeface="Raleway"/>
              </a:rPr>
              <a:t>Benefits of </a:t>
            </a:r>
            <a:r>
              <a:rPr lang="en-US" sz="1800" dirty="0" err="1">
                <a:latin typeface="Raleway"/>
                <a:ea typeface="Raleway"/>
                <a:cs typeface="Raleway"/>
                <a:sym typeface="Raleway"/>
              </a:rPr>
              <a:t>TextBlob</a:t>
            </a:r>
            <a:r>
              <a:rPr lang="en" sz="1800" dirty="0">
                <a:latin typeface="Raleway"/>
                <a:ea typeface="Raleway"/>
                <a:cs typeface="Raleway"/>
                <a:sym typeface="Raleway"/>
              </a:rPr>
              <a:t>:</a:t>
            </a:r>
            <a:endParaRPr sz="1800" dirty="0"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○"/>
            </a:pPr>
            <a:r>
              <a:rPr lang="en" sz="1800" dirty="0">
                <a:latin typeface="Raleway"/>
                <a:ea typeface="Raleway"/>
                <a:cs typeface="Raleway"/>
                <a:sym typeface="Raleway"/>
              </a:rPr>
              <a:t>Python library (Installed as a Package)</a:t>
            </a:r>
            <a:endParaRPr sz="1800" dirty="0"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○"/>
            </a:pPr>
            <a:r>
              <a:rPr lang="en" sz="1800" dirty="0">
                <a:latin typeface="Raleway"/>
                <a:ea typeface="Raleway"/>
                <a:cs typeface="Raleway"/>
                <a:sym typeface="Raleway"/>
              </a:rPr>
              <a:t>Custom classifier</a:t>
            </a:r>
            <a:endParaRPr sz="1800" dirty="0"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○"/>
            </a:pPr>
            <a:r>
              <a:rPr lang="en" sz="1800" dirty="0">
                <a:latin typeface="Raleway"/>
                <a:ea typeface="Raleway"/>
                <a:cs typeface="Raleway"/>
                <a:sym typeface="Raleway"/>
              </a:rPr>
              <a:t>Language translation and detection</a:t>
            </a:r>
            <a:endParaRPr sz="1800" dirty="0"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0F788B-0A5B-466F-9166-8C40DE7603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7"/>
          <p:cNvSpPr txBox="1">
            <a:spLocks noGrp="1"/>
          </p:cNvSpPr>
          <p:nvPr>
            <p:ph type="title"/>
          </p:nvPr>
        </p:nvSpPr>
        <p:spPr>
          <a:xfrm>
            <a:off x="729450" y="6003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</a:t>
            </a:r>
            <a:endParaRPr/>
          </a:p>
        </p:txBody>
      </p:sp>
      <p:sp>
        <p:nvSpPr>
          <p:cNvPr id="688" name="Google Shape;688;p87"/>
          <p:cNvSpPr txBox="1">
            <a:spLocks noGrp="1"/>
          </p:cNvSpPr>
          <p:nvPr>
            <p:ph type="body" idx="1"/>
          </p:nvPr>
        </p:nvSpPr>
        <p:spPr>
          <a:xfrm>
            <a:off x="614150" y="1212600"/>
            <a:ext cx="8222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with clearly defined output is given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training dataset is used to train the machine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Classification:</a:t>
            </a: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Machine is trained to classify something into some class.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classifying whether a patient has disease or not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classifying whether an email is spam or not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Regression:</a:t>
            </a: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Machine is trained to predict some value like price, weight or height.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predicting house/property price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predicting stock market price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8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88"/>
          <p:cNvSpPr txBox="1">
            <a:spLocks noGrp="1"/>
          </p:cNvSpPr>
          <p:nvPr>
            <p:ph type="title"/>
          </p:nvPr>
        </p:nvSpPr>
        <p:spPr>
          <a:xfrm>
            <a:off x="729450" y="6003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Learning</a:t>
            </a:r>
            <a:endParaRPr/>
          </a:p>
        </p:txBody>
      </p:sp>
      <p:sp>
        <p:nvSpPr>
          <p:cNvPr id="695" name="Google Shape;695;p88"/>
          <p:cNvSpPr txBox="1">
            <a:spLocks noGrp="1"/>
          </p:cNvSpPr>
          <p:nvPr>
            <p:ph type="body" idx="1"/>
          </p:nvPr>
        </p:nvSpPr>
        <p:spPr>
          <a:xfrm>
            <a:off x="729450" y="1300125"/>
            <a:ext cx="7351500" cy="3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machine learns through observations and find structures in data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Clustering:</a:t>
            </a: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clustering problem is where you want to discover the inherent groupings in the data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such as grouping customers by purchasing behavior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Association:</a:t>
            </a: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 association rule learning problem is where you want to discover rules that describe large portions of your data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such as people that buy X also tend to buy 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8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9"/>
          <p:cNvSpPr txBox="1">
            <a:spLocks noGrp="1"/>
          </p:cNvSpPr>
          <p:nvPr>
            <p:ph type="title"/>
          </p:nvPr>
        </p:nvSpPr>
        <p:spPr>
          <a:xfrm>
            <a:off x="237895" y="6"/>
            <a:ext cx="6831600" cy="4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short,</a:t>
            </a:r>
            <a:endParaRPr/>
          </a:p>
        </p:txBody>
      </p:sp>
      <p:sp>
        <p:nvSpPr>
          <p:cNvPr id="702" name="Google Shape;702;p8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703" name="Google Shape;70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25" y="760500"/>
            <a:ext cx="8454976" cy="40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90"/>
          <p:cNvSpPr txBox="1">
            <a:spLocks noGrp="1"/>
          </p:cNvSpPr>
          <p:nvPr>
            <p:ph type="title"/>
          </p:nvPr>
        </p:nvSpPr>
        <p:spPr>
          <a:xfrm>
            <a:off x="729450" y="6131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</a:t>
            </a:r>
            <a:endParaRPr/>
          </a:p>
        </p:txBody>
      </p:sp>
      <p:sp>
        <p:nvSpPr>
          <p:cNvPr id="709" name="Google Shape;709;p90"/>
          <p:cNvSpPr txBox="1">
            <a:spLocks noGrp="1"/>
          </p:cNvSpPr>
          <p:nvPr>
            <p:ph type="body" idx="1"/>
          </p:nvPr>
        </p:nvSpPr>
        <p:spPr>
          <a:xfrm>
            <a:off x="727650" y="1441200"/>
            <a:ext cx="6052500" cy="2261100"/>
          </a:xfrm>
          <a:prstGeom prst="rect">
            <a:avLst/>
          </a:prstGeom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is </a:t>
            </a:r>
            <a:r>
              <a:rPr lang="en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supervised learning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associated with learning algorithms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Used for classification and regression analysis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constructs a hyperplane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 general the larger the margin the lower the generalization error of the classifier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SVMs are helpful in text and hypertext categorization 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SVM is only directly applicable for two-class tasks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9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711" name="Google Shape;71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1075" y="1578400"/>
            <a:ext cx="2672850" cy="2312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1"/>
          <p:cNvSpPr txBox="1">
            <a:spLocks noGrp="1"/>
          </p:cNvSpPr>
          <p:nvPr>
            <p:ph type="title"/>
          </p:nvPr>
        </p:nvSpPr>
        <p:spPr>
          <a:xfrm>
            <a:off x="729450" y="5490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</a:t>
            </a:r>
            <a:endParaRPr/>
          </a:p>
        </p:txBody>
      </p:sp>
      <p:sp>
        <p:nvSpPr>
          <p:cNvPr id="717" name="Google Shape;717;p91"/>
          <p:cNvSpPr txBox="1">
            <a:spLocks noGrp="1"/>
          </p:cNvSpPr>
          <p:nvPr>
            <p:ph type="body" idx="1"/>
          </p:nvPr>
        </p:nvSpPr>
        <p:spPr>
          <a:xfrm>
            <a:off x="727650" y="1326950"/>
            <a:ext cx="7688700" cy="3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Eigen decomposition - Computing Eigenvectors and Eigenvalues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Covariance Matrix/ Correlation Matrix/  Singular Vector Decomposition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Obtain Eigenvectors and Eigenvalues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Selecting Principal Components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Sort the (eigenvalue, eigenvector) tuples from high to low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explained variance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Projection Onto the New Feature Space </a:t>
            </a:r>
            <a:endParaRPr sz="1800">
              <a:solidFill>
                <a:srgbClr val="656E7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9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3"/>
          <p:cNvSpPr txBox="1">
            <a:spLocks noGrp="1"/>
          </p:cNvSpPr>
          <p:nvPr>
            <p:ph type="title"/>
          </p:nvPr>
        </p:nvSpPr>
        <p:spPr>
          <a:xfrm>
            <a:off x="727650" y="6422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" sz="26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 sz="26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2747" y="1236070"/>
            <a:ext cx="2395632" cy="1543308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/>
          <p:cNvSpPr/>
          <p:nvPr/>
        </p:nvSpPr>
        <p:spPr>
          <a:xfrm>
            <a:off x="1920094" y="2880355"/>
            <a:ext cx="114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Interviewing</a:t>
            </a:r>
            <a:endParaRPr dirty="0"/>
          </a:p>
        </p:txBody>
      </p:sp>
      <p:sp>
        <p:nvSpPr>
          <p:cNvPr id="350" name="Google Shape;350;p53"/>
          <p:cNvSpPr/>
          <p:nvPr/>
        </p:nvSpPr>
        <p:spPr>
          <a:xfrm>
            <a:off x="2071169" y="4792751"/>
            <a:ext cx="1433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Polls and surveys</a:t>
            </a:r>
            <a:endParaRPr dirty="0"/>
          </a:p>
        </p:txBody>
      </p:sp>
      <p:pic>
        <p:nvPicPr>
          <p:cNvPr id="351" name="Google Shape;351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116196"/>
            <a:ext cx="2259008" cy="2028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73436" y="2238561"/>
            <a:ext cx="2259009" cy="18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3"/>
          <p:cNvSpPr/>
          <p:nvPr/>
        </p:nvSpPr>
        <p:spPr>
          <a:xfrm>
            <a:off x="6214141" y="4442051"/>
            <a:ext cx="158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People’s opinions</a:t>
            </a:r>
            <a:endParaRPr dirty="0"/>
          </a:p>
        </p:txBody>
      </p:sp>
      <p:sp>
        <p:nvSpPr>
          <p:cNvPr id="355" name="Google Shape;355;p5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56" name="Google Shape;356;p53" descr="Image result for surveys image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2320" y="3554479"/>
            <a:ext cx="1735549" cy="10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3" descr="Image result for surveys images"/>
          <p:cNvPicPr preferRelativeResize="0"/>
          <p:nvPr/>
        </p:nvPicPr>
        <p:blipFill rotWithShape="1">
          <a:blip r:embed="rId7">
            <a:alphaModFix/>
          </a:blip>
          <a:srcRect r="53908"/>
          <a:stretch/>
        </p:blipFill>
        <p:spPr>
          <a:xfrm>
            <a:off x="3020233" y="3145820"/>
            <a:ext cx="1262234" cy="160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728819-090A-44C0-8943-E596252406D1}"/>
              </a:ext>
            </a:extLst>
          </p:cNvPr>
          <p:cNvSpPr txBox="1"/>
          <p:nvPr/>
        </p:nvSpPr>
        <p:spPr>
          <a:xfrm>
            <a:off x="58998" y="4823540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Vipul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Chandoor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" grpId="0"/>
      <p:bldP spid="350" grpId="0"/>
      <p:bldP spid="35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724" name="Google Shape;72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536302" cy="4949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4"/>
          <p:cNvSpPr txBox="1">
            <a:spLocks noGrp="1"/>
          </p:cNvSpPr>
          <p:nvPr>
            <p:ph type="title"/>
          </p:nvPr>
        </p:nvSpPr>
        <p:spPr>
          <a:xfrm>
            <a:off x="727650" y="593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" sz="2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sz="26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" name="Google Shape;363;p54"/>
          <p:cNvPicPr preferRelativeResize="0"/>
          <p:nvPr/>
        </p:nvPicPr>
        <p:blipFill rotWithShape="1">
          <a:blip r:embed="rId3">
            <a:alphaModFix/>
          </a:blip>
          <a:srcRect l="3567" t="11863"/>
          <a:stretch/>
        </p:blipFill>
        <p:spPr>
          <a:xfrm>
            <a:off x="5834066" y="818056"/>
            <a:ext cx="2975875" cy="17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650" y="1935372"/>
            <a:ext cx="1619300" cy="1317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4"/>
          <p:cNvPicPr preferRelativeResize="0"/>
          <p:nvPr/>
        </p:nvPicPr>
        <p:blipFill rotWithShape="1">
          <a:blip r:embed="rId5">
            <a:alphaModFix/>
          </a:blip>
          <a:srcRect l="11200" t="5965" r="4333" b="10366"/>
          <a:stretch/>
        </p:blipFill>
        <p:spPr>
          <a:xfrm>
            <a:off x="5966050" y="3237944"/>
            <a:ext cx="1339550" cy="662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4"/>
          <p:cNvPicPr preferRelativeResize="0"/>
          <p:nvPr/>
        </p:nvPicPr>
        <p:blipFill rotWithShape="1">
          <a:blip r:embed="rId6">
            <a:alphaModFix/>
          </a:blip>
          <a:srcRect l="2789" b="52059"/>
          <a:stretch/>
        </p:blipFill>
        <p:spPr>
          <a:xfrm>
            <a:off x="6215907" y="4035063"/>
            <a:ext cx="989342" cy="53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4"/>
          <p:cNvPicPr preferRelativeResize="0"/>
          <p:nvPr/>
        </p:nvPicPr>
        <p:blipFill rotWithShape="1">
          <a:blip r:embed="rId7">
            <a:alphaModFix/>
          </a:blip>
          <a:srcRect l="5964" t="25245" r="1562" b="11845"/>
          <a:stretch/>
        </p:blipFill>
        <p:spPr>
          <a:xfrm>
            <a:off x="7417759" y="3202602"/>
            <a:ext cx="1392182" cy="108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2549" y="1783834"/>
            <a:ext cx="1620625" cy="162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4"/>
          <p:cNvSpPr txBox="1"/>
          <p:nvPr/>
        </p:nvSpPr>
        <p:spPr>
          <a:xfrm>
            <a:off x="600372" y="3516863"/>
            <a:ext cx="161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Twitter</a:t>
            </a:r>
            <a:endParaRPr/>
          </a:p>
        </p:txBody>
      </p:sp>
      <p:sp>
        <p:nvSpPr>
          <p:cNvPr id="371" name="Google Shape;371;p54"/>
          <p:cNvSpPr txBox="1"/>
          <p:nvPr/>
        </p:nvSpPr>
        <p:spPr>
          <a:xfrm>
            <a:off x="3283211" y="3492942"/>
            <a:ext cx="161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Hashtag</a:t>
            </a:r>
            <a:endParaRPr/>
          </a:p>
        </p:txBody>
      </p:sp>
      <p:sp>
        <p:nvSpPr>
          <p:cNvPr id="372" name="Google Shape;372;p54"/>
          <p:cNvSpPr txBox="1"/>
          <p:nvPr/>
        </p:nvSpPr>
        <p:spPr>
          <a:xfrm>
            <a:off x="6360045" y="2594147"/>
            <a:ext cx="192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Emotions</a:t>
            </a:r>
            <a:endParaRPr/>
          </a:p>
        </p:txBody>
      </p:sp>
      <p:sp>
        <p:nvSpPr>
          <p:cNvPr id="373" name="Google Shape;373;p54"/>
          <p:cNvSpPr txBox="1"/>
          <p:nvPr/>
        </p:nvSpPr>
        <p:spPr>
          <a:xfrm>
            <a:off x="7259303" y="4240279"/>
            <a:ext cx="161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Reports</a:t>
            </a:r>
            <a:endParaRPr/>
          </a:p>
        </p:txBody>
      </p:sp>
      <p:sp>
        <p:nvSpPr>
          <p:cNvPr id="374" name="Google Shape;374;p5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80F6F-D600-4341-B6D9-10FE3F7642D0}"/>
              </a:ext>
            </a:extLst>
          </p:cNvPr>
          <p:cNvSpPr txBox="1"/>
          <p:nvPr/>
        </p:nvSpPr>
        <p:spPr>
          <a:xfrm>
            <a:off x="58998" y="4823540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Vipul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Chandoor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" grpId="0"/>
      <p:bldP spid="371" grpId="0"/>
      <p:bldP spid="372" grpId="0"/>
      <p:bldP spid="37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5"/>
          <p:cNvSpPr txBox="1"/>
          <p:nvPr/>
        </p:nvSpPr>
        <p:spPr>
          <a:xfrm rot="451">
            <a:off x="721917" y="598219"/>
            <a:ext cx="45726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Tools and technologies</a:t>
            </a:r>
            <a:endParaRPr sz="26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Google Shape;38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24325"/>
            <a:ext cx="2806850" cy="102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5"/>
          <p:cNvSpPr txBox="1"/>
          <p:nvPr/>
        </p:nvSpPr>
        <p:spPr>
          <a:xfrm>
            <a:off x="515577" y="2258550"/>
            <a:ext cx="1775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endParaRPr sz="16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5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84" name="Google Shape;384;p55" descr="NLT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5700" y="1224325"/>
            <a:ext cx="3189463" cy="11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5" descr="Related 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8337" y="2939762"/>
            <a:ext cx="1470176" cy="1470152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5"/>
          <p:cNvSpPr txBox="1"/>
          <p:nvPr/>
        </p:nvSpPr>
        <p:spPr>
          <a:xfrm>
            <a:off x="751075" y="4362575"/>
            <a:ext cx="13047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Github</a:t>
            </a:r>
            <a:endParaRPr sz="2000" b="1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387" name="Google Shape;387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3550" y="2901825"/>
            <a:ext cx="1612500" cy="1470152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5"/>
          <p:cNvSpPr txBox="1"/>
          <p:nvPr/>
        </p:nvSpPr>
        <p:spPr>
          <a:xfrm>
            <a:off x="3883215" y="4362575"/>
            <a:ext cx="16125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000" b="1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Google docs</a:t>
            </a:r>
            <a:endParaRPr sz="2000" b="1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389" name="Google Shape;389;p55"/>
          <p:cNvPicPr preferRelativeResize="0"/>
          <p:nvPr/>
        </p:nvPicPr>
        <p:blipFill rotWithShape="1">
          <a:blip r:embed="rId7">
            <a:alphaModFix/>
          </a:blip>
          <a:srcRect l="78308" b="64742"/>
          <a:stretch/>
        </p:blipFill>
        <p:spPr>
          <a:xfrm>
            <a:off x="6982149" y="2986563"/>
            <a:ext cx="1304700" cy="137652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5"/>
          <p:cNvSpPr txBox="1"/>
          <p:nvPr/>
        </p:nvSpPr>
        <p:spPr>
          <a:xfrm>
            <a:off x="6982150" y="4362563"/>
            <a:ext cx="13047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Canvas</a:t>
            </a:r>
            <a:endParaRPr sz="2000" b="1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sp>
        <p:nvSpPr>
          <p:cNvPr id="391" name="Google Shape;391;p55"/>
          <p:cNvSpPr txBox="1"/>
          <p:nvPr/>
        </p:nvSpPr>
        <p:spPr>
          <a:xfrm>
            <a:off x="3428475" y="2251075"/>
            <a:ext cx="2860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alibri"/>
                <a:ea typeface="Calibri"/>
                <a:cs typeface="Calibri"/>
                <a:sym typeface="Calibri"/>
              </a:rPr>
              <a:t>Natural Language Toolkit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78900" y="1074438"/>
            <a:ext cx="1711201" cy="13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5"/>
          <p:cNvSpPr txBox="1"/>
          <p:nvPr/>
        </p:nvSpPr>
        <p:spPr>
          <a:xfrm>
            <a:off x="7066000" y="2284350"/>
            <a:ext cx="15576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Calibri"/>
                <a:ea typeface="Calibri"/>
                <a:cs typeface="Calibri"/>
                <a:sym typeface="Calibri"/>
              </a:rPr>
              <a:t>TextBlob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1342A-02B4-4BDC-92C3-E12203A73BB1}"/>
              </a:ext>
            </a:extLst>
          </p:cNvPr>
          <p:cNvSpPr txBox="1"/>
          <p:nvPr/>
        </p:nvSpPr>
        <p:spPr>
          <a:xfrm>
            <a:off x="58998" y="4834970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Vipul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Chandoor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" grpId="0"/>
      <p:bldP spid="386" grpId="0"/>
      <p:bldP spid="388" grpId="0"/>
      <p:bldP spid="390" grpId="0"/>
      <p:bldP spid="391" grpId="0"/>
      <p:bldP spid="39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6"/>
          <p:cNvSpPr txBox="1">
            <a:spLocks noGrp="1"/>
          </p:cNvSpPr>
          <p:nvPr>
            <p:ph type="title"/>
          </p:nvPr>
        </p:nvSpPr>
        <p:spPr>
          <a:xfrm>
            <a:off x="727650" y="6161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 sz="26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5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01" name="Google Shape;401;p56"/>
          <p:cNvPicPr preferRelativeResize="0"/>
          <p:nvPr/>
        </p:nvPicPr>
        <p:blipFill rotWithShape="1">
          <a:blip r:embed="rId3">
            <a:alphaModFix/>
          </a:blip>
          <a:srcRect l="12841" t="4072" r="11618" b="3998"/>
          <a:stretch/>
        </p:blipFill>
        <p:spPr>
          <a:xfrm>
            <a:off x="707750" y="1629000"/>
            <a:ext cx="2642300" cy="23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6"/>
          <p:cNvPicPr preferRelativeResize="0"/>
          <p:nvPr/>
        </p:nvPicPr>
        <p:blipFill rotWithShape="1">
          <a:blip r:embed="rId4">
            <a:alphaModFix/>
          </a:blip>
          <a:srcRect b="13718"/>
          <a:stretch/>
        </p:blipFill>
        <p:spPr>
          <a:xfrm>
            <a:off x="3582775" y="1574050"/>
            <a:ext cx="5485024" cy="256747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6"/>
          <p:cNvSpPr txBox="1"/>
          <p:nvPr/>
        </p:nvSpPr>
        <p:spPr>
          <a:xfrm>
            <a:off x="3019950" y="4141525"/>
            <a:ext cx="31041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Agile and Waterfall Methodology</a:t>
            </a:r>
            <a:endParaRPr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7D402C-85A9-4B1E-ABDC-46B31135260C}"/>
              </a:ext>
            </a:extLst>
          </p:cNvPr>
          <p:cNvSpPr txBox="1"/>
          <p:nvPr/>
        </p:nvSpPr>
        <p:spPr>
          <a:xfrm>
            <a:off x="58998" y="4823540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Krishnaveni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Karri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57"/>
          <p:cNvGraphicFramePr/>
          <p:nvPr>
            <p:extLst>
              <p:ext uri="{D42A27DB-BD31-4B8C-83A1-F6EECF244321}">
                <p14:modId xmlns:p14="http://schemas.microsoft.com/office/powerpoint/2010/main" val="3771947837"/>
              </p:ext>
            </p:extLst>
          </p:nvPr>
        </p:nvGraphicFramePr>
        <p:xfrm>
          <a:off x="159026" y="947297"/>
          <a:ext cx="8820674" cy="3813560"/>
        </p:xfrm>
        <a:graphic>
          <a:graphicData uri="http://schemas.openxmlformats.org/drawingml/2006/table">
            <a:tbl>
              <a:tblPr>
                <a:noFill/>
                <a:tableStyleId>{7FD721B1-A4A3-47D6-A4E4-2BF0F6F7A682}</a:tableStyleId>
              </a:tblPr>
              <a:tblGrid>
                <a:gridCol w="1801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0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84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Science</a:t>
                      </a:r>
                      <a:endParaRPr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Web Development </a:t>
                      </a:r>
                      <a:endParaRPr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7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Concept</a:t>
                      </a:r>
                      <a:endParaRPr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Statistics</a:t>
                      </a:r>
                      <a:r>
                        <a:rPr lang="en" sz="18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Algorithms,</a:t>
                      </a:r>
                      <a:r>
                        <a:rPr lang="en" sz="1800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Models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Creating web pages, applications for intranet in a public or private platform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Coding</a:t>
                      </a:r>
                      <a:endParaRPr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Feeding the computer a set of commands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Entire process consists of coding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Languages</a:t>
                      </a:r>
                      <a:endParaRPr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C/C++/C#, Java, Python, R, Stata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HTML, CSS, Javascript, JQuery, PHP, Python, Ruby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6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Challenges</a:t>
                      </a:r>
                      <a:endParaRPr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Unavailability or difficult to access data, data security and data storage</a:t>
                      </a:r>
                      <a:endParaRPr sz="18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Client requirements keep changing, need to work on site content, takes time in obtaining a final product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20AAC9-E697-4BC5-8906-677FE883BF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FF1671-1ECF-430B-BB50-FD46A17D87B0}"/>
              </a:ext>
            </a:extLst>
          </p:cNvPr>
          <p:cNvSpPr txBox="1"/>
          <p:nvPr/>
        </p:nvSpPr>
        <p:spPr>
          <a:xfrm>
            <a:off x="58998" y="4823540"/>
            <a:ext cx="2174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Krishnaveni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Karri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0FC1F7-CB00-4D1F-896E-761F7F5090D6}"/>
              </a:ext>
            </a:extLst>
          </p:cNvPr>
          <p:cNvSpPr txBox="1"/>
          <p:nvPr/>
        </p:nvSpPr>
        <p:spPr>
          <a:xfrm>
            <a:off x="159026" y="454854"/>
            <a:ext cx="33032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dk2"/>
                </a:solidFill>
                <a:latin typeface="Calibri"/>
                <a:cs typeface="Calibri"/>
                <a:sym typeface="Raleway"/>
              </a:rPr>
              <a:t>Methodology contd.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</TotalTime>
  <Words>1934</Words>
  <Application>Microsoft Office PowerPoint</Application>
  <PresentationFormat>On-screen Show (16:9)</PresentationFormat>
  <Paragraphs>514</Paragraphs>
  <Slides>50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Arial</vt:lpstr>
      <vt:lpstr>Raleway</vt:lpstr>
      <vt:lpstr>Cambria Math</vt:lpstr>
      <vt:lpstr>Calibri</vt:lpstr>
      <vt:lpstr>Lato</vt:lpstr>
      <vt:lpstr>Wingdings</vt:lpstr>
      <vt:lpstr>Streamline</vt:lpstr>
      <vt:lpstr>Streamline</vt:lpstr>
      <vt:lpstr>Streamline</vt:lpstr>
      <vt:lpstr>Streamline</vt:lpstr>
      <vt:lpstr>      SOCIO ANALYZER</vt:lpstr>
      <vt:lpstr>Outline</vt:lpstr>
      <vt:lpstr>Client</vt:lpstr>
      <vt:lpstr>Introduction </vt:lpstr>
      <vt:lpstr>Problem statement</vt:lpstr>
      <vt:lpstr>Proposed solution</vt:lpstr>
      <vt:lpstr>PowerPoint Presentation</vt:lpstr>
      <vt:lpstr>Methodology</vt:lpstr>
      <vt:lpstr>PowerPoint Presentation</vt:lpstr>
      <vt:lpstr>Methodology contd.</vt:lpstr>
      <vt:lpstr>Workflow</vt:lpstr>
      <vt:lpstr>Workflow cont..</vt:lpstr>
      <vt:lpstr>Workflow cont..</vt:lpstr>
      <vt:lpstr>Workflow cont..</vt:lpstr>
      <vt:lpstr>Sentiment analysis </vt:lpstr>
      <vt:lpstr>Sentiment analysis - TextBlob</vt:lpstr>
      <vt:lpstr>Sentiment analysis – Custom Analyzer</vt:lpstr>
      <vt:lpstr>Step 1 : Building a dictionary</vt:lpstr>
      <vt:lpstr>PowerPoint Presentation</vt:lpstr>
      <vt:lpstr>Step 2: Text Classification</vt:lpstr>
      <vt:lpstr>Dataset Validation</vt:lpstr>
      <vt:lpstr>Validation Results</vt:lpstr>
      <vt:lpstr>Project phases</vt:lpstr>
      <vt:lpstr>PowerPoint Presentation</vt:lpstr>
      <vt:lpstr>Phase I: Accuracy comparison</vt:lpstr>
      <vt:lpstr>Phase II: Improvising the data dictionary</vt:lpstr>
      <vt:lpstr>PowerPoint Presentation</vt:lpstr>
      <vt:lpstr>PowerPoint Presentation</vt:lpstr>
      <vt:lpstr>Phase II: Improved accuracy</vt:lpstr>
      <vt:lpstr>Precision</vt:lpstr>
      <vt:lpstr>Consideration</vt:lpstr>
      <vt:lpstr>Considering Neutral tweets as Positive</vt:lpstr>
      <vt:lpstr>Results for considering Neutral tweets as Positive </vt:lpstr>
      <vt:lpstr>Results for considering Neutral tweets as Negative</vt:lpstr>
      <vt:lpstr>PowerPoint Presentation</vt:lpstr>
      <vt:lpstr>#MeToo Tweets analysis </vt:lpstr>
      <vt:lpstr>Month-wise analysis of tweets on #MeToo</vt:lpstr>
      <vt:lpstr>Attributes of Tweets Object</vt:lpstr>
      <vt:lpstr>Results of #MeToo Analysis</vt:lpstr>
      <vt:lpstr>Limitations</vt:lpstr>
      <vt:lpstr>Acknowledgement</vt:lpstr>
      <vt:lpstr>Thank You!</vt:lpstr>
      <vt:lpstr>Sentiment analysis - Result</vt:lpstr>
      <vt:lpstr>Sentiment analysis API - Conclusion</vt:lpstr>
      <vt:lpstr>Supervised Learning</vt:lpstr>
      <vt:lpstr>Unsupervised Learning</vt:lpstr>
      <vt:lpstr>In short,</vt:lpstr>
      <vt:lpstr>SVM</vt:lpstr>
      <vt:lpstr>PCA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SOCIO ANALYZER</dc:title>
  <dc:creator>Jaladanki,Sai Praneetha</dc:creator>
  <cp:lastModifiedBy>Agrawal,Abhijeet P</cp:lastModifiedBy>
  <cp:revision>128</cp:revision>
  <dcterms:modified xsi:type="dcterms:W3CDTF">2018-11-19T14:53:05Z</dcterms:modified>
</cp:coreProperties>
</file>